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1"/>
  </p:notesMasterIdLst>
  <p:sldIdLst>
    <p:sldId id="329" r:id="rId2"/>
    <p:sldId id="439" r:id="rId3"/>
    <p:sldId id="330" r:id="rId4"/>
    <p:sldId id="393" r:id="rId5"/>
    <p:sldId id="403" r:id="rId6"/>
    <p:sldId id="442" r:id="rId7"/>
    <p:sldId id="443" r:id="rId8"/>
    <p:sldId id="444" r:id="rId9"/>
    <p:sldId id="446" r:id="rId10"/>
    <p:sldId id="445" r:id="rId11"/>
    <p:sldId id="447" r:id="rId12"/>
    <p:sldId id="468" r:id="rId13"/>
    <p:sldId id="469" r:id="rId14"/>
    <p:sldId id="471" r:id="rId15"/>
    <p:sldId id="472" r:id="rId16"/>
    <p:sldId id="473" r:id="rId17"/>
    <p:sldId id="460" r:id="rId18"/>
    <p:sldId id="448" r:id="rId19"/>
    <p:sldId id="450" r:id="rId20"/>
    <p:sldId id="451" r:id="rId21"/>
    <p:sldId id="452" r:id="rId22"/>
    <p:sldId id="455" r:id="rId23"/>
    <p:sldId id="454" r:id="rId24"/>
    <p:sldId id="456" r:id="rId25"/>
    <p:sldId id="459" r:id="rId26"/>
    <p:sldId id="458" r:id="rId27"/>
    <p:sldId id="461" r:id="rId28"/>
    <p:sldId id="462" r:id="rId29"/>
    <p:sldId id="464" r:id="rId30"/>
    <p:sldId id="465" r:id="rId31"/>
    <p:sldId id="466" r:id="rId32"/>
    <p:sldId id="474" r:id="rId33"/>
    <p:sldId id="475" r:id="rId34"/>
    <p:sldId id="476" r:id="rId35"/>
    <p:sldId id="477" r:id="rId36"/>
    <p:sldId id="478" r:id="rId37"/>
    <p:sldId id="479" r:id="rId38"/>
    <p:sldId id="480" r:id="rId39"/>
    <p:sldId id="481" r:id="rId40"/>
    <p:sldId id="482" r:id="rId41"/>
    <p:sldId id="483" r:id="rId42"/>
    <p:sldId id="485" r:id="rId43"/>
    <p:sldId id="484" r:id="rId44"/>
    <p:sldId id="486" r:id="rId45"/>
    <p:sldId id="487" r:id="rId46"/>
    <p:sldId id="488" r:id="rId47"/>
    <p:sldId id="489" r:id="rId48"/>
    <p:sldId id="490" r:id="rId49"/>
    <p:sldId id="277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B8F"/>
    <a:srgbClr val="F0F0F0"/>
    <a:srgbClr val="111111"/>
    <a:srgbClr val="7892A0"/>
    <a:srgbClr val="FF9900"/>
    <a:srgbClr val="F4F4F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2262A-DF53-4D74-98ED-AFC07432CB8C}" v="80" dt="2024-10-03T05:22:00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9793" autoAdjust="0"/>
  </p:normalViewPr>
  <p:slideViewPr>
    <p:cSldViewPr snapToGrid="0">
      <p:cViewPr varScale="1">
        <p:scale>
          <a:sx n="75" d="100"/>
          <a:sy n="75" d="100"/>
        </p:scale>
        <p:origin x="970" y="4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定洋 吳" userId="c5f20cff15bfd43e" providerId="LiveId" clId="{D392262A-DF53-4D74-98ED-AFC07432CB8C}"/>
    <pc:docChg chg="undo redo custSel addSld delSld modSld sldOrd modMainMaster">
      <pc:chgData name="定洋 吳" userId="c5f20cff15bfd43e" providerId="LiveId" clId="{D392262A-DF53-4D74-98ED-AFC07432CB8C}" dt="2024-10-03T05:26:52.456" v="2444" actId="20577"/>
      <pc:docMkLst>
        <pc:docMk/>
      </pc:docMkLst>
      <pc:sldChg chg="addSp delSp modSp mod">
        <pc:chgData name="定洋 吳" userId="c5f20cff15bfd43e" providerId="LiveId" clId="{D392262A-DF53-4D74-98ED-AFC07432CB8C}" dt="2024-10-03T05:26:52.456" v="2444" actId="20577"/>
        <pc:sldMkLst>
          <pc:docMk/>
          <pc:sldMk cId="0" sldId="256"/>
        </pc:sldMkLst>
        <pc:spChg chg="add del">
          <ac:chgData name="定洋 吳" userId="c5f20cff15bfd43e" providerId="LiveId" clId="{D392262A-DF53-4D74-98ED-AFC07432CB8C}" dt="2024-10-03T05:20:23.641" v="2386" actId="11529"/>
          <ac:spMkLst>
            <pc:docMk/>
            <pc:sldMk cId="0" sldId="256"/>
            <ac:spMk id="2" creationId="{5285DD46-747D-7DE5-761C-2660279408E8}"/>
          </ac:spMkLst>
        </pc:spChg>
        <pc:spChg chg="add mod">
          <ac:chgData name="定洋 吳" userId="c5f20cff15bfd43e" providerId="LiveId" clId="{D392262A-DF53-4D74-98ED-AFC07432CB8C}" dt="2024-10-03T05:20:43.701" v="2393" actId="113"/>
          <ac:spMkLst>
            <pc:docMk/>
            <pc:sldMk cId="0" sldId="256"/>
            <ac:spMk id="3" creationId="{2465186F-64B3-DCB3-2BE6-3B333DA01D12}"/>
          </ac:spMkLst>
        </pc:spChg>
        <pc:spChg chg="mod">
          <ac:chgData name="定洋 吳" userId="c5f20cff15bfd43e" providerId="LiveId" clId="{D392262A-DF53-4D74-98ED-AFC07432CB8C}" dt="2024-10-03T05:26:52.456" v="2444" actId="20577"/>
          <ac:spMkLst>
            <pc:docMk/>
            <pc:sldMk cId="0" sldId="256"/>
            <ac:spMk id="171" creationId="{00000000-0000-0000-0000-000000000000}"/>
          </ac:spMkLst>
        </pc:spChg>
      </pc:sldChg>
      <pc:sldChg chg="addSp delSp modSp mod modClrScheme chgLayout">
        <pc:chgData name="定洋 吳" userId="c5f20cff15bfd43e" providerId="LiveId" clId="{D392262A-DF53-4D74-98ED-AFC07432CB8C}" dt="2024-10-03T05:20:48.987" v="2396" actId="20577"/>
        <pc:sldMkLst>
          <pc:docMk/>
          <pc:sldMk cId="0" sldId="258"/>
        </pc:sldMkLst>
        <pc:spChg chg="add mod">
          <ac:chgData name="定洋 吳" userId="c5f20cff15bfd43e" providerId="LiveId" clId="{D392262A-DF53-4D74-98ED-AFC07432CB8C}" dt="2024-10-02T13:55:48.264" v="883" actId="20577"/>
          <ac:spMkLst>
            <pc:docMk/>
            <pc:sldMk cId="0" sldId="258"/>
            <ac:spMk id="2" creationId="{F679243B-8632-61D4-34F0-BC5900B267D7}"/>
          </ac:spMkLst>
        </pc:spChg>
        <pc:spChg chg="add mod">
          <ac:chgData name="定洋 吳" userId="c5f20cff15bfd43e" providerId="LiveId" clId="{D392262A-DF53-4D74-98ED-AFC07432CB8C}" dt="2024-10-02T13:55:45.494" v="881"/>
          <ac:spMkLst>
            <pc:docMk/>
            <pc:sldMk cId="0" sldId="258"/>
            <ac:spMk id="3" creationId="{3EC34631-BD1E-DC3A-D1B4-1995608C4ECF}"/>
          </ac:spMkLst>
        </pc:spChg>
        <pc:spChg chg="add mod">
          <ac:chgData name="定洋 吳" userId="c5f20cff15bfd43e" providerId="LiveId" clId="{D392262A-DF53-4D74-98ED-AFC07432CB8C}" dt="2024-10-03T05:20:48.987" v="2396" actId="20577"/>
          <ac:spMkLst>
            <pc:docMk/>
            <pc:sldMk cId="0" sldId="258"/>
            <ac:spMk id="5" creationId="{670C0604-4025-D472-FC98-C8CDDB81A20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5" creationId="{A687C30C-4A51-1D96-B1DE-C259DD1CCA1E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6" creationId="{8219DFDA-953A-C3A9-E22D-122F9505F8A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7" creationId="{99D339CF-5363-3689-4010-1A296E298FB1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8" creationId="{316F2C32-4832-67BD-A0CA-92FDB5A643C0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9" creationId="{B3EA843E-7AB6-8F7E-EE4B-46CA8F83953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0" creationId="{8BE8AE1E-EF28-BCBB-8B5D-6CF591BE56E2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1" creationId="{E0375BCD-02E4-47F2-B3C5-FAB34370F7A6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2" creationId="{802EE874-03C1-5AC1-D72D-7CB0E75D698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3" creationId="{02AB43FF-1A57-C5DF-6EF3-379D529E9C7A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4" creationId="{1ABF56B4-F3A5-6B11-72FB-FC1EB6C39F68}"/>
          </ac:spMkLst>
        </pc:spChg>
        <pc:spChg chg="add del mod">
          <ac:chgData name="定洋 吳" userId="c5f20cff15bfd43e" providerId="LiveId" clId="{D392262A-DF53-4D74-98ED-AFC07432CB8C}" dt="2024-10-02T14:01:13.334" v="916" actId="478"/>
          <ac:spMkLst>
            <pc:docMk/>
            <pc:sldMk cId="0" sldId="258"/>
            <ac:spMk id="16" creationId="{FC845535-BC08-C5AE-F9AA-94B1B34EF7BC}"/>
          </ac:spMkLst>
        </pc:spChg>
        <pc:spChg chg="add mod">
          <ac:chgData name="定洋 吳" userId="c5f20cff15bfd43e" providerId="LiveId" clId="{D392262A-DF53-4D74-98ED-AFC07432CB8C}" dt="2024-10-02T14:01:45.718" v="925" actId="14100"/>
          <ac:spMkLst>
            <pc:docMk/>
            <pc:sldMk cId="0" sldId="258"/>
            <ac:spMk id="17" creationId="{E3B82F2A-B253-ACDC-9871-21D6E4C7D398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0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1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2" creationId="{00000000-0000-0000-0000-00000000000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4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5" creationId="{00000000-0000-0000-0000-000000000000}"/>
          </ac:spMkLst>
        </pc:spChg>
        <pc:spChg chg="add del">
          <ac:chgData name="定洋 吳" userId="c5f20cff15bfd43e" providerId="LiveId" clId="{D392262A-DF53-4D74-98ED-AFC07432CB8C}" dt="2024-10-02T13:59:57.113" v="893" actId="478"/>
          <ac:spMkLst>
            <pc:docMk/>
            <pc:sldMk cId="0" sldId="258"/>
            <ac:spMk id="209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2:25.859" v="931" actId="1076"/>
          <ac:picMkLst>
            <pc:docMk/>
            <pc:sldMk cId="0" sldId="258"/>
            <ac:picMk id="18" creationId="{D52B43E7-2EF6-FC94-9D6D-A363EF4FF26A}"/>
          </ac:picMkLst>
        </pc:picChg>
        <pc:cxnChg chg="add mod">
          <ac:chgData name="定洋 吳" userId="c5f20cff15bfd43e" providerId="LiveId" clId="{D392262A-DF53-4D74-98ED-AFC07432CB8C}" dt="2024-10-02T13:55:27.293" v="878" actId="1076"/>
          <ac:cxnSpMkLst>
            <pc:docMk/>
            <pc:sldMk cId="0" sldId="258"/>
            <ac:cxnSpMk id="4" creationId="{93D00A7C-4806-3114-1046-EB9688F4B508}"/>
          </ac:cxnSpMkLst>
        </pc:cxnChg>
        <pc:cxnChg chg="mod">
          <ac:chgData name="定洋 吳" userId="c5f20cff15bfd43e" providerId="LiveId" clId="{D392262A-DF53-4D74-98ED-AFC07432CB8C}" dt="2024-10-02T12:59:47.792" v="25" actId="1076"/>
          <ac:cxnSpMkLst>
            <pc:docMk/>
            <pc:sldMk cId="0" sldId="258"/>
            <ac:cxnSpMk id="204" creationId="{00000000-0000-0000-0000-000000000000}"/>
          </ac:cxnSpMkLst>
        </pc:cxnChg>
        <pc:cxnChg chg="mod">
          <ac:chgData name="定洋 吳" userId="c5f20cff15bfd43e" providerId="LiveId" clId="{D392262A-DF53-4D74-98ED-AFC07432CB8C}" dt="2024-10-02T13:55:38.379" v="880" actId="1076"/>
          <ac:cxnSpMkLst>
            <pc:docMk/>
            <pc:sldMk cId="0" sldId="258"/>
            <ac:cxnSpMk id="206" creationId="{00000000-0000-0000-0000-000000000000}"/>
          </ac:cxnSpMkLst>
        </pc:cxnChg>
      </pc:sldChg>
      <pc:sldChg chg="addSp modSp mod">
        <pc:chgData name="定洋 吳" userId="c5f20cff15bfd43e" providerId="LiveId" clId="{D392262A-DF53-4D74-98ED-AFC07432CB8C}" dt="2024-10-03T05:20:51.934" v="2399" actId="20577"/>
        <pc:sldMkLst>
          <pc:docMk/>
          <pc:sldMk cId="0" sldId="260"/>
        </pc:sldMkLst>
        <pc:spChg chg="add mod">
          <ac:chgData name="定洋 吳" userId="c5f20cff15bfd43e" providerId="LiveId" clId="{D392262A-DF53-4D74-98ED-AFC07432CB8C}" dt="2024-10-03T05:20:51.934" v="2399" actId="20577"/>
          <ac:spMkLst>
            <pc:docMk/>
            <pc:sldMk cId="0" sldId="260"/>
            <ac:spMk id="2" creationId="{6462B6BB-CB84-10B6-546A-BB4C85D0C74F}"/>
          </ac:spMkLst>
        </pc:spChg>
        <pc:spChg chg="mod">
          <ac:chgData name="定洋 吳" userId="c5f20cff15bfd43e" providerId="LiveId" clId="{D392262A-DF53-4D74-98ED-AFC07432CB8C}" dt="2024-10-02T13:00:15.843" v="44" actId="1076"/>
          <ac:spMkLst>
            <pc:docMk/>
            <pc:sldMk cId="0" sldId="260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00:36.916" v="78" actId="20577"/>
          <ac:spMkLst>
            <pc:docMk/>
            <pc:sldMk cId="0" sldId="260"/>
            <ac:spMk id="228" creationId="{00000000-0000-0000-0000-000000000000}"/>
          </ac:spMkLst>
        </pc:spChg>
        <pc:picChg chg="mod">
          <ac:chgData name="定洋 吳" userId="c5f20cff15bfd43e" providerId="LiveId" clId="{D392262A-DF53-4D74-98ED-AFC07432CB8C}" dt="2024-10-02T13:00:23.817" v="45" actId="1076"/>
          <ac:picMkLst>
            <pc:docMk/>
            <pc:sldMk cId="0" sldId="260"/>
            <ac:picMk id="5" creationId="{D0F3B4F0-FFCF-9A55-6722-AE8AB4419BBC}"/>
          </ac:picMkLst>
        </pc:picChg>
      </pc:sldChg>
      <pc:sldChg chg="del">
        <pc:chgData name="定洋 吳" userId="c5f20cff15bfd43e" providerId="LiveId" clId="{D392262A-DF53-4D74-98ED-AFC07432CB8C}" dt="2024-10-02T13:00:52.037" v="82" actId="47"/>
        <pc:sldMkLst>
          <pc:docMk/>
          <pc:sldMk cId="0" sldId="263"/>
        </pc:sldMkLst>
      </pc:sldChg>
      <pc:sldChg chg="del">
        <pc:chgData name="定洋 吳" userId="c5f20cff15bfd43e" providerId="LiveId" clId="{D392262A-DF53-4D74-98ED-AFC07432CB8C}" dt="2024-10-02T13:00:51.257" v="81" actId="47"/>
        <pc:sldMkLst>
          <pc:docMk/>
          <pc:sldMk cId="2957722641" sldId="264"/>
        </pc:sldMkLst>
      </pc:sldChg>
      <pc:sldChg chg="del">
        <pc:chgData name="定洋 吳" userId="c5f20cff15bfd43e" providerId="LiveId" clId="{D392262A-DF53-4D74-98ED-AFC07432CB8C}" dt="2024-10-02T13:00:50.142" v="80" actId="47"/>
        <pc:sldMkLst>
          <pc:docMk/>
          <pc:sldMk cId="1677118246" sldId="265"/>
        </pc:sldMkLst>
      </pc:sldChg>
      <pc:sldChg chg="del">
        <pc:chgData name="定洋 吳" userId="c5f20cff15bfd43e" providerId="LiveId" clId="{D392262A-DF53-4D74-98ED-AFC07432CB8C}" dt="2024-10-02T13:00:49.662" v="79" actId="47"/>
        <pc:sldMkLst>
          <pc:docMk/>
          <pc:sldMk cId="1154053123" sldId="266"/>
        </pc:sldMkLst>
      </pc:sldChg>
      <pc:sldChg chg="addSp delSp modSp mod">
        <pc:chgData name="定洋 吳" userId="c5f20cff15bfd43e" providerId="LiveId" clId="{D392262A-DF53-4D74-98ED-AFC07432CB8C}" dt="2024-10-03T05:21:21.642" v="2421" actId="20577"/>
        <pc:sldMkLst>
          <pc:docMk/>
          <pc:sldMk cId="4284277754" sldId="267"/>
        </pc:sldMkLst>
        <pc:spChg chg="add mod">
          <ac:chgData name="定洋 吳" userId="c5f20cff15bfd43e" providerId="LiveId" clId="{D392262A-DF53-4D74-98ED-AFC07432CB8C}" dt="2024-10-03T05:21:21.642" v="2421" actId="20577"/>
          <ac:spMkLst>
            <pc:docMk/>
            <pc:sldMk cId="4284277754" sldId="267"/>
            <ac:spMk id="2" creationId="{BC5C7ADB-326A-9C3F-3AB8-530C0955557B}"/>
          </ac:spMkLst>
        </pc:spChg>
        <pc:spChg chg="add del mod">
          <ac:chgData name="定洋 吳" userId="c5f20cff15bfd43e" providerId="LiveId" clId="{D392262A-DF53-4D74-98ED-AFC07432CB8C}" dt="2024-10-02T13:53:38.414" v="780" actId="478"/>
          <ac:spMkLst>
            <pc:docMk/>
            <pc:sldMk cId="4284277754" sldId="267"/>
            <ac:spMk id="3" creationId="{7235890A-B464-A47F-15A8-B67A212D657B}"/>
          </ac:spMkLst>
        </pc:spChg>
        <pc:spChg chg="add mod">
          <ac:chgData name="定洋 吳" userId="c5f20cff15bfd43e" providerId="LiveId" clId="{D392262A-DF53-4D74-98ED-AFC07432CB8C}" dt="2024-10-02T13:55:07.583" v="874" actId="14100"/>
          <ac:spMkLst>
            <pc:docMk/>
            <pc:sldMk cId="4284277754" sldId="267"/>
            <ac:spMk id="5" creationId="{B43036A3-E7B7-CD39-0097-B09FB9255AC3}"/>
          </ac:spMkLst>
        </pc:spChg>
        <pc:spChg chg="mod">
          <ac:chgData name="定洋 吳" userId="c5f20cff15bfd43e" providerId="LiveId" clId="{D392262A-DF53-4D74-98ED-AFC07432CB8C}" dt="2024-10-02T13:53:33.029" v="778" actId="20577"/>
          <ac:spMkLst>
            <pc:docMk/>
            <pc:sldMk cId="4284277754" sldId="267"/>
            <ac:spMk id="226" creationId="{00000000-0000-0000-0000-000000000000}"/>
          </ac:spMkLst>
        </pc:spChg>
        <pc:spChg chg="del">
          <ac:chgData name="定洋 吳" userId="c5f20cff15bfd43e" providerId="LiveId" clId="{D392262A-DF53-4D74-98ED-AFC07432CB8C}" dt="2024-10-02T13:53:35.769" v="779" actId="478"/>
          <ac:spMkLst>
            <pc:docMk/>
            <pc:sldMk cId="4284277754" sldId="267"/>
            <ac:spMk id="228" creationId="{00000000-0000-0000-0000-000000000000}"/>
          </ac:spMkLst>
        </pc:spChg>
      </pc:sldChg>
      <pc:sldChg chg="addSp delSp modSp mod">
        <pc:chgData name="定洋 吳" userId="c5f20cff15bfd43e" providerId="LiveId" clId="{D392262A-DF53-4D74-98ED-AFC07432CB8C}" dt="2024-10-03T05:21:25.566" v="2423" actId="20577"/>
        <pc:sldMkLst>
          <pc:docMk/>
          <pc:sldMk cId="3489677447" sldId="268"/>
        </pc:sldMkLst>
        <pc:spChg chg="add mod">
          <ac:chgData name="定洋 吳" userId="c5f20cff15bfd43e" providerId="LiveId" clId="{D392262A-DF53-4D74-98ED-AFC07432CB8C}" dt="2024-10-03T05:21:25.566" v="2423" actId="20577"/>
          <ac:spMkLst>
            <pc:docMk/>
            <pc:sldMk cId="3489677447" sldId="268"/>
            <ac:spMk id="2" creationId="{4F2F1027-061E-2FF8-E698-DCD0F636AA3C}"/>
          </ac:spMkLst>
        </pc:spChg>
        <pc:spChg chg="del">
          <ac:chgData name="定洋 吳" userId="c5f20cff15bfd43e" providerId="LiveId" clId="{D392262A-DF53-4D74-98ED-AFC07432CB8C}" dt="2024-10-02T13:02:07.420" v="96" actId="478"/>
          <ac:spMkLst>
            <pc:docMk/>
            <pc:sldMk cId="3489677447" sldId="268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2T13:20:16.104" v="404" actId="1076"/>
          <ac:spMkLst>
            <pc:docMk/>
            <pc:sldMk cId="3489677447" sldId="268"/>
            <ac:spMk id="8" creationId="{68E0B771-65F7-DA80-DC9D-2FD1E15B0943}"/>
          </ac:spMkLst>
        </pc:spChg>
        <pc:spChg chg="add mod">
          <ac:chgData name="定洋 吳" userId="c5f20cff15bfd43e" providerId="LiveId" clId="{D392262A-DF53-4D74-98ED-AFC07432CB8C}" dt="2024-10-02T13:20:53.471" v="458" actId="1076"/>
          <ac:spMkLst>
            <pc:docMk/>
            <pc:sldMk cId="3489677447" sldId="268"/>
            <ac:spMk id="11" creationId="{7B49519B-867B-9F38-5339-40B5F328AFEC}"/>
          </ac:spMkLst>
        </pc:spChg>
        <pc:spChg chg="mod">
          <ac:chgData name="定洋 吳" userId="c5f20cff15bfd43e" providerId="LiveId" clId="{D392262A-DF53-4D74-98ED-AFC07432CB8C}" dt="2024-10-02T13:52:57.246" v="760" actId="20577"/>
          <ac:spMkLst>
            <pc:docMk/>
            <pc:sldMk cId="3489677447" sldId="26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2:30.055" v="134" actId="478"/>
          <ac:spMkLst>
            <pc:docMk/>
            <pc:sldMk cId="3489677447" sldId="268"/>
            <ac:spMk id="216" creationId="{00000000-0000-0000-0000-000000000000}"/>
          </ac:spMkLst>
        </pc:spChg>
        <pc:picChg chg="add del">
          <ac:chgData name="定洋 吳" userId="c5f20cff15bfd43e" providerId="LiveId" clId="{D392262A-DF53-4D74-98ED-AFC07432CB8C}" dt="2024-10-02T13:02:03.739" v="94" actId="22"/>
          <ac:picMkLst>
            <pc:docMk/>
            <pc:sldMk cId="3489677447" sldId="268"/>
            <ac:picMk id="3" creationId="{085C2019-2CEC-C0A7-A074-4D4B9A517702}"/>
          </ac:picMkLst>
        </pc:picChg>
        <pc:picChg chg="add mod">
          <ac:chgData name="定洋 吳" userId="c5f20cff15bfd43e" providerId="LiveId" clId="{D392262A-DF53-4D74-98ED-AFC07432CB8C}" dt="2024-10-02T13:02:51.688" v="140" actId="1076"/>
          <ac:picMkLst>
            <pc:docMk/>
            <pc:sldMk cId="3489677447" sldId="268"/>
            <ac:picMk id="5" creationId="{3B0AF338-26C8-12DA-2848-7DB71ABBA432}"/>
          </ac:picMkLst>
        </pc:picChg>
        <pc:picChg chg="add mod">
          <ac:chgData name="定洋 吳" userId="c5f20cff15bfd43e" providerId="LiveId" clId="{D392262A-DF53-4D74-98ED-AFC07432CB8C}" dt="2024-10-02T13:20:13.780" v="403" actId="1076"/>
          <ac:picMkLst>
            <pc:docMk/>
            <pc:sldMk cId="3489677447" sldId="268"/>
            <ac:picMk id="10" creationId="{5B20E41B-FC4F-529A-5536-4D886511D459}"/>
          </ac:picMkLst>
        </pc:picChg>
      </pc:sldChg>
      <pc:sldChg chg="del">
        <pc:chgData name="定洋 吳" userId="c5f20cff15bfd43e" providerId="LiveId" clId="{D392262A-DF53-4D74-98ED-AFC07432CB8C}" dt="2024-10-02T13:03:58.184" v="146" actId="47"/>
        <pc:sldMkLst>
          <pc:docMk/>
          <pc:sldMk cId="3215786392" sldId="269"/>
        </pc:sldMkLst>
      </pc:sldChg>
      <pc:sldChg chg="addSp modSp mod">
        <pc:chgData name="定洋 吳" userId="c5f20cff15bfd43e" providerId="LiveId" clId="{D392262A-DF53-4D74-98ED-AFC07432CB8C}" dt="2024-10-03T05:22:02.698" v="2440" actId="20577"/>
        <pc:sldMkLst>
          <pc:docMk/>
          <pc:sldMk cId="1676604567" sldId="277"/>
        </pc:sldMkLst>
        <pc:spChg chg="add mod">
          <ac:chgData name="定洋 吳" userId="c5f20cff15bfd43e" providerId="LiveId" clId="{D392262A-DF53-4D74-98ED-AFC07432CB8C}" dt="2024-10-03T05:22:02.698" v="2440" actId="20577"/>
          <ac:spMkLst>
            <pc:docMk/>
            <pc:sldMk cId="1676604567" sldId="277"/>
            <ac:spMk id="2" creationId="{65F69B8B-A9EE-EAD6-7459-35780108B3A5}"/>
          </ac:spMkLst>
        </pc:spChg>
      </pc:sldChg>
      <pc:sldChg chg="addSp delSp modSp add del mod">
        <pc:chgData name="定洋 吳" userId="c5f20cff15bfd43e" providerId="LiveId" clId="{D392262A-DF53-4D74-98ED-AFC07432CB8C}" dt="2024-10-02T13:01:12.571" v="90" actId="47"/>
        <pc:sldMkLst>
          <pc:docMk/>
          <pc:sldMk cId="1622340624" sldId="278"/>
        </pc:sldMkLst>
        <pc:spChg chg="add del mod">
          <ac:chgData name="定洋 吳" userId="c5f20cff15bfd43e" providerId="LiveId" clId="{D392262A-DF53-4D74-98ED-AFC07432CB8C}" dt="2024-10-02T13:01:06.954" v="88" actId="478"/>
          <ac:spMkLst>
            <pc:docMk/>
            <pc:sldMk cId="1622340624" sldId="278"/>
            <ac:spMk id="3" creationId="{EAF2373E-0FFE-67E3-8956-BDB97DBF6267}"/>
          </ac:spMkLst>
        </pc:spChg>
        <pc:spChg chg="del">
          <ac:chgData name="定洋 吳" userId="c5f20cff15bfd43e" providerId="LiveId" clId="{D392262A-DF53-4D74-98ED-AFC07432CB8C}" dt="2024-10-02T13:00:58.479" v="84" actId="478"/>
          <ac:spMkLst>
            <pc:docMk/>
            <pc:sldMk cId="1622340624" sldId="278"/>
            <ac:spMk id="7" creationId="{0E21CECE-DB3B-9B11-4E7B-A47A1EDD931D}"/>
          </ac:spMkLst>
        </pc:spChg>
        <pc:spChg chg="del">
          <ac:chgData name="定洋 吳" userId="c5f20cff15bfd43e" providerId="LiveId" clId="{D392262A-DF53-4D74-98ED-AFC07432CB8C}" dt="2024-10-02T13:01:03.990" v="86" actId="478"/>
          <ac:spMkLst>
            <pc:docMk/>
            <pc:sldMk cId="1622340624" sldId="27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1:05.349" v="87" actId="478"/>
          <ac:spMkLst>
            <pc:docMk/>
            <pc:sldMk cId="1622340624" sldId="278"/>
            <ac:spMk id="216" creationId="{00000000-0000-0000-0000-000000000000}"/>
          </ac:spMkLst>
        </pc:spChg>
        <pc:cxnChg chg="del">
          <ac:chgData name="定洋 吳" userId="c5f20cff15bfd43e" providerId="LiveId" clId="{D392262A-DF53-4D74-98ED-AFC07432CB8C}" dt="2024-10-02T13:01:06.954" v="88" actId="478"/>
          <ac:cxnSpMkLst>
            <pc:docMk/>
            <pc:sldMk cId="1622340624" sldId="278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0:55.137" v="2402" actId="20577"/>
        <pc:sldMkLst>
          <pc:docMk/>
          <pc:sldMk cId="3561158915" sldId="279"/>
        </pc:sldMkLst>
        <pc:spChg chg="add mod">
          <ac:chgData name="定洋 吳" userId="c5f20cff15bfd43e" providerId="LiveId" clId="{D392262A-DF53-4D74-98ED-AFC07432CB8C}" dt="2024-10-03T04:16:45.238" v="1228"/>
          <ac:spMkLst>
            <pc:docMk/>
            <pc:sldMk cId="3561158915" sldId="279"/>
            <ac:spMk id="2" creationId="{C3566250-5A93-B968-0233-FE01530F66E1}"/>
          </ac:spMkLst>
        </pc:spChg>
        <pc:spChg chg="add del mod">
          <ac:chgData name="定洋 吳" userId="c5f20cff15bfd43e" providerId="LiveId" clId="{D392262A-DF53-4D74-98ED-AFC07432CB8C}" dt="2024-10-03T04:17:11.185" v="1248" actId="478"/>
          <ac:spMkLst>
            <pc:docMk/>
            <pc:sldMk cId="3561158915" sldId="279"/>
            <ac:spMk id="4" creationId="{8E39ABE2-17F3-50F8-119D-983B31B0885F}"/>
          </ac:spMkLst>
        </pc:spChg>
        <pc:spChg chg="add mod">
          <ac:chgData name="定洋 吳" userId="c5f20cff15bfd43e" providerId="LiveId" clId="{D392262A-DF53-4D74-98ED-AFC07432CB8C}" dt="2024-10-03T04:25:11.710" v="1591" actId="1076"/>
          <ac:spMkLst>
            <pc:docMk/>
            <pc:sldMk cId="3561158915" sldId="279"/>
            <ac:spMk id="5" creationId="{CF956949-A1F8-758A-6E4E-D5B203CCAD53}"/>
          </ac:spMkLst>
        </pc:spChg>
        <pc:spChg chg="add mod">
          <ac:chgData name="定洋 吳" userId="c5f20cff15bfd43e" providerId="LiveId" clId="{D392262A-DF53-4D74-98ED-AFC07432CB8C}" dt="2024-10-03T04:25:24.904" v="1594" actId="1076"/>
          <ac:spMkLst>
            <pc:docMk/>
            <pc:sldMk cId="3561158915" sldId="279"/>
            <ac:spMk id="6" creationId="{1B196F88-912D-D1F8-573A-3CA0E4FE4FB9}"/>
          </ac:spMkLst>
        </pc:spChg>
        <pc:spChg chg="del">
          <ac:chgData name="定洋 吳" userId="c5f20cff15bfd43e" providerId="LiveId" clId="{D392262A-DF53-4D74-98ED-AFC07432CB8C}" dt="2024-10-02T13:01:15.788" v="91" actId="478"/>
          <ac:spMkLst>
            <pc:docMk/>
            <pc:sldMk cId="3561158915" sldId="279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3T04:25:27.978" v="1595"/>
          <ac:spMkLst>
            <pc:docMk/>
            <pc:sldMk cId="3561158915" sldId="279"/>
            <ac:spMk id="7" creationId="{632DBEE2-7F56-DC62-B54C-EDD9BDCB7009}"/>
          </ac:spMkLst>
        </pc:spChg>
        <pc:spChg chg="add mod">
          <ac:chgData name="定洋 吳" userId="c5f20cff15bfd43e" providerId="LiveId" clId="{D392262A-DF53-4D74-98ED-AFC07432CB8C}" dt="2024-10-03T05:20:55.137" v="2402" actId="20577"/>
          <ac:spMkLst>
            <pc:docMk/>
            <pc:sldMk cId="3561158915" sldId="279"/>
            <ac:spMk id="8" creationId="{7CD8C37E-B857-0DEE-0172-CC8D89D1E967}"/>
          </ac:spMkLst>
        </pc:spChg>
        <pc:spChg chg="add del mod">
          <ac:chgData name="定洋 吳" userId="c5f20cff15bfd43e" providerId="LiveId" clId="{D392262A-DF53-4D74-98ED-AFC07432CB8C}" dt="2024-10-03T04:17:41.823" v="1268" actId="1076"/>
          <ac:spMkLst>
            <pc:docMk/>
            <pc:sldMk cId="3561158915" sldId="279"/>
            <ac:spMk id="215" creationId="{00000000-0000-0000-0000-000000000000}"/>
          </ac:spMkLst>
        </pc:spChg>
        <pc:spChg chg="add del mod">
          <ac:chgData name="定洋 吳" userId="c5f20cff15bfd43e" providerId="LiveId" clId="{D392262A-DF53-4D74-98ED-AFC07432CB8C}" dt="2024-10-03T04:25:17.713" v="1593" actId="20577"/>
          <ac:spMkLst>
            <pc:docMk/>
            <pc:sldMk cId="3561158915" sldId="279"/>
            <ac:spMk id="216" creationId="{00000000-0000-0000-0000-000000000000}"/>
          </ac:spMkLst>
        </pc:spChg>
      </pc:sldChg>
      <pc:sldChg chg="addSp delSp modSp add mod">
        <pc:chgData name="定洋 吳" userId="c5f20cff15bfd43e" providerId="LiveId" clId="{D392262A-DF53-4D74-98ED-AFC07432CB8C}" dt="2024-10-03T05:21:36.942" v="2427" actId="20577"/>
        <pc:sldMkLst>
          <pc:docMk/>
          <pc:sldMk cId="1394491973" sldId="280"/>
        </pc:sldMkLst>
        <pc:spChg chg="add mod">
          <ac:chgData name="定洋 吳" userId="c5f20cff15bfd43e" providerId="LiveId" clId="{D392262A-DF53-4D74-98ED-AFC07432CB8C}" dt="2024-10-02T13:24:09.187" v="569" actId="14100"/>
          <ac:spMkLst>
            <pc:docMk/>
            <pc:sldMk cId="1394491973" sldId="280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36.942" v="2427" actId="20577"/>
          <ac:spMkLst>
            <pc:docMk/>
            <pc:sldMk cId="1394491973" sldId="280"/>
            <ac:spMk id="3" creationId="{614E9170-D74A-07B7-B637-F24F9C0B4DB2}"/>
          </ac:spMkLst>
        </pc:spChg>
        <pc:spChg chg="add">
          <ac:chgData name="定洋 吳" userId="c5f20cff15bfd43e" providerId="LiveId" clId="{D392262A-DF53-4D74-98ED-AFC07432CB8C}" dt="2024-10-02T13:15:33.506" v="232"/>
          <ac:spMkLst>
            <pc:docMk/>
            <pc:sldMk cId="1394491973" sldId="280"/>
            <ac:spMk id="3" creationId="{C7B319B1-8648-434F-839A-A47FCC91EF30}"/>
          </ac:spMkLst>
        </pc:spChg>
        <pc:spChg chg="add del mod">
          <ac:chgData name="定洋 吳" userId="c5f20cff15bfd43e" providerId="LiveId" clId="{D392262A-DF53-4D74-98ED-AFC07432CB8C}" dt="2024-10-02T13:49:33.071" v="705" actId="478"/>
          <ac:spMkLst>
            <pc:docMk/>
            <pc:sldMk cId="1394491973" sldId="280"/>
            <ac:spMk id="6" creationId="{563C55D6-3982-064D-B818-86D1EF0FDEC8}"/>
          </ac:spMkLst>
        </pc:spChg>
        <pc:spChg chg="del">
          <ac:chgData name="定洋 吳" userId="c5f20cff15bfd43e" providerId="LiveId" clId="{D392262A-DF53-4D74-98ED-AFC07432CB8C}" dt="2024-10-02T13:15:14.401" v="231" actId="478"/>
          <ac:spMkLst>
            <pc:docMk/>
            <pc:sldMk cId="1394491973" sldId="280"/>
            <ac:spMk id="8" creationId="{68E0B771-65F7-DA80-DC9D-2FD1E15B0943}"/>
          </ac:spMkLst>
        </pc:spChg>
        <pc:spChg chg="mod">
          <ac:chgData name="定洋 吳" userId="c5f20cff15bfd43e" providerId="LiveId" clId="{D392262A-DF53-4D74-98ED-AFC07432CB8C}" dt="2024-10-02T13:13:59.602" v="194" actId="20577"/>
          <ac:spMkLst>
            <pc:docMk/>
            <pc:sldMk cId="1394491973" sldId="280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04:08.240" v="150" actId="478"/>
          <ac:picMkLst>
            <pc:docMk/>
            <pc:sldMk cId="1394491973" sldId="280"/>
            <ac:picMk id="5" creationId="{3B0AF338-26C8-12DA-2848-7DB71ABBA432}"/>
          </ac:picMkLst>
        </pc:picChg>
        <pc:picChg chg="del">
          <ac:chgData name="定洋 吳" userId="c5f20cff15bfd43e" providerId="LiveId" clId="{D392262A-DF53-4D74-98ED-AFC07432CB8C}" dt="2024-10-02T13:04:08.553" v="151" actId="478"/>
          <ac:picMkLst>
            <pc:docMk/>
            <pc:sldMk cId="1394491973" sldId="280"/>
            <ac:picMk id="10" creationId="{5B20E41B-FC4F-529A-5536-4D886511D459}"/>
          </ac:picMkLst>
        </pc:picChg>
      </pc:sldChg>
      <pc:sldChg chg="new del">
        <pc:chgData name="定洋 吳" userId="c5f20cff15bfd43e" providerId="LiveId" clId="{D392262A-DF53-4D74-98ED-AFC07432CB8C}" dt="2024-10-02T13:04:03.559" v="148" actId="47"/>
        <pc:sldMkLst>
          <pc:docMk/>
          <pc:sldMk cId="4018531848" sldId="280"/>
        </pc:sldMkLst>
      </pc:sldChg>
      <pc:sldChg chg="addSp delSp modSp add mod">
        <pc:chgData name="定洋 吳" userId="c5f20cff15bfd43e" providerId="LiveId" clId="{D392262A-DF53-4D74-98ED-AFC07432CB8C}" dt="2024-10-03T05:21:41.069" v="2429" actId="20577"/>
        <pc:sldMkLst>
          <pc:docMk/>
          <pc:sldMk cId="2646976714" sldId="281"/>
        </pc:sldMkLst>
        <pc:spChg chg="del mod">
          <ac:chgData name="定洋 吳" userId="c5f20cff15bfd43e" providerId="LiveId" clId="{D392262A-DF53-4D74-98ED-AFC07432CB8C}" dt="2024-10-02T13:19:01.157" v="402" actId="478"/>
          <ac:spMkLst>
            <pc:docMk/>
            <pc:sldMk cId="2646976714" sldId="281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41.069" v="2429" actId="20577"/>
          <ac:spMkLst>
            <pc:docMk/>
            <pc:sldMk cId="2646976714" sldId="281"/>
            <ac:spMk id="2" creationId="{AE69D88A-4255-63CD-EEEA-B655A2AD98E1}"/>
          </ac:spMkLst>
        </pc:spChg>
        <pc:spChg chg="add del mod">
          <ac:chgData name="定洋 吳" userId="c5f20cff15bfd43e" providerId="LiveId" clId="{D392262A-DF53-4D74-98ED-AFC07432CB8C}" dt="2024-10-02T13:22:14.838" v="467"/>
          <ac:spMkLst>
            <pc:docMk/>
            <pc:sldMk cId="2646976714" sldId="281"/>
            <ac:spMk id="3" creationId="{A39FE849-5969-6713-E259-3C046E6300EB}"/>
          </ac:spMkLst>
        </pc:spChg>
        <pc:spChg chg="add mod">
          <ac:chgData name="定洋 吳" userId="c5f20cff15bfd43e" providerId="LiveId" clId="{D392262A-DF53-4D74-98ED-AFC07432CB8C}" dt="2024-10-02T13:42:40.109" v="683" actId="2711"/>
          <ac:spMkLst>
            <pc:docMk/>
            <pc:sldMk cId="2646976714" sldId="281"/>
            <ac:spMk id="6" creationId="{5D80522D-B328-F25E-E5E7-B3C0496E5CFD}"/>
          </ac:spMkLst>
        </pc:spChg>
        <pc:spChg chg="mod">
          <ac:chgData name="定洋 吳" userId="c5f20cff15bfd43e" providerId="LiveId" clId="{D392262A-DF53-4D74-98ED-AFC07432CB8C}" dt="2024-10-02T14:04:12.465" v="977" actId="20577"/>
          <ac:spMkLst>
            <pc:docMk/>
            <pc:sldMk cId="2646976714" sldId="281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3:38:29.151" v="574" actId="14100"/>
          <ac:picMkLst>
            <pc:docMk/>
            <pc:sldMk cId="2646976714" sldId="281"/>
            <ac:picMk id="5" creationId="{78C9C43C-4E46-2FC6-82C7-503CE6093A6A}"/>
          </ac:picMkLst>
        </pc:picChg>
      </pc:sldChg>
      <pc:sldChg chg="addSp delSp modSp add mod ord">
        <pc:chgData name="定洋 吳" userId="c5f20cff15bfd43e" providerId="LiveId" clId="{D392262A-DF53-4D74-98ED-AFC07432CB8C}" dt="2024-10-03T05:21:48.136" v="2433" actId="20577"/>
        <pc:sldMkLst>
          <pc:docMk/>
          <pc:sldMk cId="264553822" sldId="282"/>
        </pc:sldMkLst>
        <pc:spChg chg="add mod">
          <ac:chgData name="定洋 吳" userId="c5f20cff15bfd43e" providerId="LiveId" clId="{D392262A-DF53-4D74-98ED-AFC07432CB8C}" dt="2024-10-03T05:21:48.136" v="2433" actId="20577"/>
          <ac:spMkLst>
            <pc:docMk/>
            <pc:sldMk cId="264553822" sldId="282"/>
            <ac:spMk id="2" creationId="{A273840C-6FEC-89E8-AF8A-34C61693F678}"/>
          </ac:spMkLst>
        </pc:spChg>
        <pc:spChg chg="add del">
          <ac:chgData name="定洋 吳" userId="c5f20cff15bfd43e" providerId="LiveId" clId="{D392262A-DF53-4D74-98ED-AFC07432CB8C}" dt="2024-10-02T14:05:07.582" v="1019" actId="22"/>
          <ac:spMkLst>
            <pc:docMk/>
            <pc:sldMk cId="264553822" sldId="282"/>
            <ac:spMk id="3" creationId="{553E21FC-CF91-8F52-5EFA-6C10886922DC}"/>
          </ac:spMkLst>
        </pc:spChg>
        <pc:spChg chg="del mod">
          <ac:chgData name="定洋 吳" userId="c5f20cff15bfd43e" providerId="LiveId" clId="{D392262A-DF53-4D74-98ED-AFC07432CB8C}" dt="2024-10-02T14:03:43.064" v="943" actId="478"/>
          <ac:spMkLst>
            <pc:docMk/>
            <pc:sldMk cId="264553822" sldId="282"/>
            <ac:spMk id="6" creationId="{5D80522D-B328-F25E-E5E7-B3C0496E5CFD}"/>
          </ac:spMkLst>
        </pc:spChg>
        <pc:spChg chg="add del mod">
          <ac:chgData name="定洋 吳" userId="c5f20cff15bfd43e" providerId="LiveId" clId="{D392262A-DF53-4D74-98ED-AFC07432CB8C}" dt="2024-10-02T14:07:31.441" v="1041"/>
          <ac:spMkLst>
            <pc:docMk/>
            <pc:sldMk cId="264553822" sldId="282"/>
            <ac:spMk id="7" creationId="{409FE2AC-6561-5FC5-C05A-3B5056321B56}"/>
          </ac:spMkLst>
        </pc:spChg>
        <pc:spChg chg="add del mod">
          <ac:chgData name="定洋 吳" userId="c5f20cff15bfd43e" providerId="LiveId" clId="{D392262A-DF53-4D74-98ED-AFC07432CB8C}" dt="2024-10-02T14:18:34.281" v="1185" actId="478"/>
          <ac:spMkLst>
            <pc:docMk/>
            <pc:sldMk cId="264553822" sldId="282"/>
            <ac:spMk id="10" creationId="{BC2BEDB5-27F4-E9A9-51C7-EAA18F211E40}"/>
          </ac:spMkLst>
        </pc:spChg>
        <pc:spChg chg="add">
          <ac:chgData name="定洋 吳" userId="c5f20cff15bfd43e" providerId="LiveId" clId="{D392262A-DF53-4D74-98ED-AFC07432CB8C}" dt="2024-10-02T14:08:18.887" v="1046"/>
          <ac:spMkLst>
            <pc:docMk/>
            <pc:sldMk cId="264553822" sldId="282"/>
            <ac:spMk id="11" creationId="{A4137DEF-445A-244E-9F86-3CD64EC0A420}"/>
          </ac:spMkLst>
        </pc:spChg>
        <pc:spChg chg="add mod">
          <ac:chgData name="定洋 吳" userId="c5f20cff15bfd43e" providerId="LiveId" clId="{D392262A-DF53-4D74-98ED-AFC07432CB8C}" dt="2024-10-02T14:08:26.629" v="1050" actId="14100"/>
          <ac:spMkLst>
            <pc:docMk/>
            <pc:sldMk cId="264553822" sldId="282"/>
            <ac:spMk id="12" creationId="{F3E93C07-B54D-DC56-973C-1A87025B5AD9}"/>
          </ac:spMkLst>
        </pc:spChg>
        <pc:spChg chg="add mod">
          <ac:chgData name="定洋 吳" userId="c5f20cff15bfd43e" providerId="LiveId" clId="{D392262A-DF53-4D74-98ED-AFC07432CB8C}" dt="2024-10-02T14:08:38.456" v="1055"/>
          <ac:spMkLst>
            <pc:docMk/>
            <pc:sldMk cId="264553822" sldId="282"/>
            <ac:spMk id="13" creationId="{432C6B27-E2B9-D111-C0F5-570431EC2CAD}"/>
          </ac:spMkLst>
        </pc:spChg>
        <pc:spChg chg="mod">
          <ac:chgData name="定洋 吳" userId="c5f20cff15bfd43e" providerId="LiveId" clId="{D392262A-DF53-4D74-98ED-AFC07432CB8C}" dt="2024-10-02T14:18:23.151" v="1183" actId="20577"/>
          <ac:spMkLst>
            <pc:docMk/>
            <pc:sldMk cId="264553822" sldId="282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51:49.752" v="706" actId="478"/>
          <ac:picMkLst>
            <pc:docMk/>
            <pc:sldMk cId="264553822" sldId="282"/>
            <ac:picMk id="5" creationId="{78C9C43C-4E46-2FC6-82C7-503CE6093A6A}"/>
          </ac:picMkLst>
        </pc:picChg>
        <pc:picChg chg="add del mod">
          <ac:chgData name="定洋 吳" userId="c5f20cff15bfd43e" providerId="LiveId" clId="{D392262A-DF53-4D74-98ED-AFC07432CB8C}" dt="2024-10-02T14:18:24.853" v="1184" actId="478"/>
          <ac:picMkLst>
            <pc:docMk/>
            <pc:sldMk cId="264553822" sldId="282"/>
            <ac:picMk id="9" creationId="{8FBCC2EA-B9B1-ACBC-6CFF-55F7CD98B0D0}"/>
          </ac:picMkLst>
        </pc:picChg>
        <pc:picChg chg="add mod">
          <ac:chgData name="定洋 吳" userId="c5f20cff15bfd43e" providerId="LiveId" clId="{D392262A-DF53-4D74-98ED-AFC07432CB8C}" dt="2024-10-02T14:18:38.437" v="1188" actId="1076"/>
          <ac:picMkLst>
            <pc:docMk/>
            <pc:sldMk cId="264553822" sldId="282"/>
            <ac:picMk id="15" creationId="{DC5DA7FD-8712-9F32-0075-5BD7169AC9B0}"/>
          </ac:picMkLst>
        </pc:picChg>
        <pc:picChg chg="add mod">
          <ac:chgData name="定洋 吳" userId="c5f20cff15bfd43e" providerId="LiveId" clId="{D392262A-DF53-4D74-98ED-AFC07432CB8C}" dt="2024-10-02T14:19:07.364" v="1193" actId="1076"/>
          <ac:picMkLst>
            <pc:docMk/>
            <pc:sldMk cId="264553822" sldId="282"/>
            <ac:picMk id="17" creationId="{C58E1D19-4A07-47A8-14C0-F665D5454469}"/>
          </ac:picMkLst>
        </pc:picChg>
      </pc:sldChg>
      <pc:sldChg chg="add del">
        <pc:chgData name="定洋 吳" userId="c5f20cff15bfd43e" providerId="LiveId" clId="{D392262A-DF53-4D74-98ED-AFC07432CB8C}" dt="2024-10-02T13:53:06.101" v="762"/>
        <pc:sldMkLst>
          <pc:docMk/>
          <pc:sldMk cId="202468390" sldId="283"/>
        </pc:sldMkLst>
      </pc:sldChg>
      <pc:sldChg chg="addSp delSp modSp add mod">
        <pc:chgData name="定洋 吳" userId="c5f20cff15bfd43e" providerId="LiveId" clId="{D392262A-DF53-4D74-98ED-AFC07432CB8C}" dt="2024-10-03T05:21:34.993" v="2425" actId="20577"/>
        <pc:sldMkLst>
          <pc:docMk/>
          <pc:sldMk cId="4268379261" sldId="283"/>
        </pc:sldMkLst>
        <pc:spChg chg="add mod">
          <ac:chgData name="定洋 吳" userId="c5f20cff15bfd43e" providerId="LiveId" clId="{D392262A-DF53-4D74-98ED-AFC07432CB8C}" dt="2024-10-03T05:21:34.993" v="2425" actId="20577"/>
          <ac:spMkLst>
            <pc:docMk/>
            <pc:sldMk cId="4268379261" sldId="283"/>
            <ac:spMk id="3" creationId="{A502C176-72BA-279A-92BD-60FAA67D3341}"/>
          </ac:spMkLst>
        </pc:spChg>
        <pc:spChg chg="mod">
          <ac:chgData name="定洋 吳" userId="c5f20cff15bfd43e" providerId="LiveId" clId="{D392262A-DF53-4D74-98ED-AFC07432CB8C}" dt="2024-10-02T13:53:49.130" v="785" actId="14100"/>
          <ac:spMkLst>
            <pc:docMk/>
            <pc:sldMk cId="4268379261" sldId="283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3:43.313" v="782" actId="20577"/>
          <ac:spMkLst>
            <pc:docMk/>
            <pc:sldMk cId="4268379261" sldId="283"/>
            <ac:spMk id="227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4:38.728" v="838" actId="14100"/>
          <ac:spMkLst>
            <pc:docMk/>
            <pc:sldMk cId="4268379261" sldId="283"/>
            <ac:spMk id="228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3:01.434" v="942" actId="14100"/>
          <ac:picMkLst>
            <pc:docMk/>
            <pc:sldMk cId="4268379261" sldId="283"/>
            <ac:picMk id="2" creationId="{928B9A44-8D13-2BC8-A8A5-280FCFB17315}"/>
          </ac:picMkLst>
        </pc:picChg>
        <pc:picChg chg="del mod">
          <ac:chgData name="定洋 吳" userId="c5f20cff15bfd43e" providerId="LiveId" clId="{D392262A-DF53-4D74-98ED-AFC07432CB8C}" dt="2024-10-02T14:02:35.414" v="932" actId="478"/>
          <ac:picMkLst>
            <pc:docMk/>
            <pc:sldMk cId="4268379261" sldId="283"/>
            <ac:picMk id="4" creationId="{BE5B9F9E-1224-8D2E-F612-8F93AE1EBA69}"/>
          </ac:picMkLst>
        </pc:picChg>
      </pc:sldChg>
      <pc:sldChg chg="addSp modSp add mod ord">
        <pc:chgData name="定洋 吳" userId="c5f20cff15bfd43e" providerId="LiveId" clId="{D392262A-DF53-4D74-98ED-AFC07432CB8C}" dt="2024-10-03T05:21:50.005" v="2434"/>
        <pc:sldMkLst>
          <pc:docMk/>
          <pc:sldMk cId="1591296598" sldId="284"/>
        </pc:sldMkLst>
        <pc:spChg chg="add mod">
          <ac:chgData name="定洋 吳" userId="c5f20cff15bfd43e" providerId="LiveId" clId="{D392262A-DF53-4D74-98ED-AFC07432CB8C}" dt="2024-10-02T14:15:27.629" v="1137" actId="14100"/>
          <ac:spMkLst>
            <pc:docMk/>
            <pc:sldMk cId="1591296598" sldId="284"/>
            <ac:spMk id="2" creationId="{5441AF37-792F-565B-0F36-4ECAC770A3FA}"/>
          </ac:spMkLst>
        </pc:spChg>
        <pc:spChg chg="add mod">
          <ac:chgData name="定洋 吳" userId="c5f20cff15bfd43e" providerId="LiveId" clId="{D392262A-DF53-4D74-98ED-AFC07432CB8C}" dt="2024-10-02T14:15:45.441" v="1149" actId="1076"/>
          <ac:spMkLst>
            <pc:docMk/>
            <pc:sldMk cId="1591296598" sldId="284"/>
            <ac:spMk id="3" creationId="{D02DF911-83BF-26C0-C408-7DBA907012C3}"/>
          </ac:spMkLst>
        </pc:spChg>
        <pc:spChg chg="add mod">
          <ac:chgData name="定洋 吳" userId="c5f20cff15bfd43e" providerId="LiveId" clId="{D392262A-DF53-4D74-98ED-AFC07432CB8C}" dt="2024-10-02T14:15:55.808" v="1153" actId="1076"/>
          <ac:spMkLst>
            <pc:docMk/>
            <pc:sldMk cId="1591296598" sldId="284"/>
            <ac:spMk id="4" creationId="{7AFB82AC-057F-B5E2-E407-F27E45FC9044}"/>
          </ac:spMkLst>
        </pc:spChg>
        <pc:spChg chg="add mod">
          <ac:chgData name="定洋 吳" userId="c5f20cff15bfd43e" providerId="LiveId" clId="{D392262A-DF53-4D74-98ED-AFC07432CB8C}" dt="2024-10-03T05:21:45.051" v="2431" actId="20577"/>
          <ac:spMkLst>
            <pc:docMk/>
            <pc:sldMk cId="1591296598" sldId="284"/>
            <ac:spMk id="5" creationId="{F5F991ED-7F0F-4B89-56B9-1D75541B365E}"/>
          </ac:spMkLst>
        </pc:spChg>
        <pc:spChg chg="add mod">
          <ac:chgData name="定洋 吳" userId="c5f20cff15bfd43e" providerId="LiveId" clId="{D392262A-DF53-4D74-98ED-AFC07432CB8C}" dt="2024-10-03T05:21:50.005" v="2434"/>
          <ac:spMkLst>
            <pc:docMk/>
            <pc:sldMk cId="1591296598" sldId="284"/>
            <ac:spMk id="6" creationId="{41BD3EC2-9517-5F1F-5883-E94700D34313}"/>
          </ac:spMkLst>
        </pc:spChg>
        <pc:picChg chg="mod">
          <ac:chgData name="定洋 吳" userId="c5f20cff15bfd43e" providerId="LiveId" clId="{D392262A-DF53-4D74-98ED-AFC07432CB8C}" dt="2024-10-02T14:15:50.289" v="1152" actId="1076"/>
          <ac:picMkLst>
            <pc:docMk/>
            <pc:sldMk cId="1591296598" sldId="284"/>
            <ac:picMk id="9" creationId="{8FBCC2EA-B9B1-ACBC-6CFF-55F7CD98B0D0}"/>
          </ac:picMkLst>
        </pc:picChg>
      </pc:sldChg>
      <pc:sldChg chg="new del">
        <pc:chgData name="定洋 吳" userId="c5f20cff15bfd43e" providerId="LiveId" clId="{D392262A-DF53-4D74-98ED-AFC07432CB8C}" dt="2024-10-02T14:11:49.548" v="1129" actId="680"/>
        <pc:sldMkLst>
          <pc:docMk/>
          <pc:sldMk cId="1709574180" sldId="284"/>
        </pc:sldMkLst>
      </pc:sldChg>
      <pc:sldChg chg="addSp delSp modSp add mod">
        <pc:chgData name="定洋 吳" userId="c5f20cff15bfd43e" providerId="LiveId" clId="{D392262A-DF53-4D74-98ED-AFC07432CB8C}" dt="2024-10-03T05:21:59.157" v="2438" actId="20577"/>
        <pc:sldMkLst>
          <pc:docMk/>
          <pc:sldMk cId="1127234135" sldId="285"/>
        </pc:sldMkLst>
        <pc:spChg chg="add mod">
          <ac:chgData name="定洋 吳" userId="c5f20cff15bfd43e" providerId="LiveId" clId="{D392262A-DF53-4D74-98ED-AFC07432CB8C}" dt="2024-10-03T05:21:59.157" v="2438" actId="20577"/>
          <ac:spMkLst>
            <pc:docMk/>
            <pc:sldMk cId="1127234135" sldId="285"/>
            <ac:spMk id="2" creationId="{B283EC2A-509E-A754-16D9-0D8E8CF0B2E7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3" creationId="{0F256E30-0A10-1F02-4288-B1C6C609B66A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5" creationId="{DDE01BE8-50E2-365D-19CE-B03EB74B10B2}"/>
          </ac:spMkLst>
        </pc:spChg>
        <pc:spChg chg="mod">
          <ac:chgData name="定洋 吳" userId="c5f20cff15bfd43e" providerId="LiveId" clId="{D392262A-DF53-4D74-98ED-AFC07432CB8C}" dt="2024-10-02T14:19:20.057" v="1203" actId="20577"/>
          <ac:spMkLst>
            <pc:docMk/>
            <pc:sldMk cId="1127234135" sldId="285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4:19:21.352" v="1204" actId="478"/>
          <ac:picMkLst>
            <pc:docMk/>
            <pc:sldMk cId="1127234135" sldId="285"/>
            <ac:picMk id="15" creationId="{DC5DA7FD-8712-9F32-0075-5BD7169AC9B0}"/>
          </ac:picMkLst>
        </pc:picChg>
        <pc:picChg chg="del">
          <ac:chgData name="定洋 吳" userId="c5f20cff15bfd43e" providerId="LiveId" clId="{D392262A-DF53-4D74-98ED-AFC07432CB8C}" dt="2024-10-02T14:19:21.577" v="1205" actId="478"/>
          <ac:picMkLst>
            <pc:docMk/>
            <pc:sldMk cId="1127234135" sldId="285"/>
            <ac:picMk id="17" creationId="{C58E1D19-4A07-47A8-14C0-F665D5454469}"/>
          </ac:picMkLst>
        </pc:picChg>
      </pc:sldChg>
      <pc:sldChg chg="addSp delSp modSp add mod">
        <pc:chgData name="定洋 吳" userId="c5f20cff15bfd43e" providerId="LiveId" clId="{D392262A-DF53-4D74-98ED-AFC07432CB8C}" dt="2024-10-03T05:20:58.588" v="2405" actId="20577"/>
        <pc:sldMkLst>
          <pc:docMk/>
          <pc:sldMk cId="3987114141" sldId="286"/>
        </pc:sldMkLst>
        <pc:spChg chg="add del mod">
          <ac:chgData name="定洋 吳" userId="c5f20cff15bfd43e" providerId="LiveId" clId="{D392262A-DF53-4D74-98ED-AFC07432CB8C}" dt="2024-10-03T04:25:41.045" v="1601" actId="478"/>
          <ac:spMkLst>
            <pc:docMk/>
            <pc:sldMk cId="3987114141" sldId="286"/>
            <ac:spMk id="3" creationId="{8FF61EED-1110-40C9-C993-FF8EABC50323}"/>
          </ac:spMkLst>
        </pc:spChg>
        <pc:spChg chg="del">
          <ac:chgData name="定洋 吳" userId="c5f20cff15bfd43e" providerId="LiveId" clId="{D392262A-DF53-4D74-98ED-AFC07432CB8C}" dt="2024-10-03T04:25:40.324" v="1600" actId="478"/>
          <ac:spMkLst>
            <pc:docMk/>
            <pc:sldMk cId="3987114141" sldId="286"/>
            <ac:spMk id="5" creationId="{CF956949-A1F8-758A-6E4E-D5B203CCAD53}"/>
          </ac:spMkLst>
        </pc:spChg>
        <pc:spChg chg="del mod">
          <ac:chgData name="定洋 吳" userId="c5f20cff15bfd43e" providerId="LiveId" clId="{D392262A-DF53-4D74-98ED-AFC07432CB8C}" dt="2024-10-03T04:25:37.545" v="1598" actId="478"/>
          <ac:spMkLst>
            <pc:docMk/>
            <pc:sldMk cId="3987114141" sldId="286"/>
            <ac:spMk id="6" creationId="{1B196F88-912D-D1F8-573A-3CA0E4FE4FB9}"/>
          </ac:spMkLst>
        </pc:spChg>
        <pc:spChg chg="add mod">
          <ac:chgData name="定洋 吳" userId="c5f20cff15bfd43e" providerId="LiveId" clId="{D392262A-DF53-4D74-98ED-AFC07432CB8C}" dt="2024-10-03T04:36:12.017" v="1754" actId="1076"/>
          <ac:spMkLst>
            <pc:docMk/>
            <pc:sldMk cId="3987114141" sldId="286"/>
            <ac:spMk id="10" creationId="{B988DE6E-7834-7240-AA70-FEDEA3070A0C}"/>
          </ac:spMkLst>
        </pc:spChg>
        <pc:spChg chg="add mod">
          <ac:chgData name="定洋 吳" userId="c5f20cff15bfd43e" providerId="LiveId" clId="{D392262A-DF53-4D74-98ED-AFC07432CB8C}" dt="2024-10-03T04:37:30.962" v="1808" actId="20577"/>
          <ac:spMkLst>
            <pc:docMk/>
            <pc:sldMk cId="3987114141" sldId="286"/>
            <ac:spMk id="11" creationId="{68C28E4D-81F4-C181-FA41-5A58796DA42A}"/>
          </ac:spMkLst>
        </pc:spChg>
        <pc:spChg chg="add mod">
          <ac:chgData name="定洋 吳" userId="c5f20cff15bfd43e" providerId="LiveId" clId="{D392262A-DF53-4D74-98ED-AFC07432CB8C}" dt="2024-10-03T04:39:05.425" v="1877" actId="20577"/>
          <ac:spMkLst>
            <pc:docMk/>
            <pc:sldMk cId="3987114141" sldId="286"/>
            <ac:spMk id="12" creationId="{BCF01BAA-A53B-36DB-AAD8-646990DB9FC9}"/>
          </ac:spMkLst>
        </pc:spChg>
        <pc:spChg chg="add mod">
          <ac:chgData name="定洋 吳" userId="c5f20cff15bfd43e" providerId="LiveId" clId="{D392262A-DF53-4D74-98ED-AFC07432CB8C}" dt="2024-10-03T04:41:53.504" v="1927"/>
          <ac:spMkLst>
            <pc:docMk/>
            <pc:sldMk cId="3987114141" sldId="286"/>
            <ac:spMk id="13" creationId="{621A2EE0-B265-14B0-6ECE-5467F62E4E86}"/>
          </ac:spMkLst>
        </pc:spChg>
        <pc:spChg chg="add mod">
          <ac:chgData name="定洋 吳" userId="c5f20cff15bfd43e" providerId="LiveId" clId="{D392262A-DF53-4D74-98ED-AFC07432CB8C}" dt="2024-10-03T05:20:58.588" v="2405" actId="20577"/>
          <ac:spMkLst>
            <pc:docMk/>
            <pc:sldMk cId="3987114141" sldId="286"/>
            <ac:spMk id="14" creationId="{938BC4A8-1EF6-59DE-629F-4DAACD047CB0}"/>
          </ac:spMkLst>
        </pc:spChg>
        <pc:spChg chg="add del mod">
          <ac:chgData name="定洋 吳" userId="c5f20cff15bfd43e" providerId="LiveId" clId="{D392262A-DF53-4D74-98ED-AFC07432CB8C}" dt="2024-10-03T04:26:58.417" v="1673" actId="1076"/>
          <ac:spMkLst>
            <pc:docMk/>
            <pc:sldMk cId="3987114141" sldId="286"/>
            <ac:spMk id="215" creationId="{00000000-0000-0000-0000-000000000000}"/>
          </ac:spMkLst>
        </pc:spChg>
        <pc:spChg chg="del">
          <ac:chgData name="定洋 吳" userId="c5f20cff15bfd43e" providerId="LiveId" clId="{D392262A-DF53-4D74-98ED-AFC07432CB8C}" dt="2024-10-03T04:25:39.346" v="1599" actId="478"/>
          <ac:spMkLst>
            <pc:docMk/>
            <pc:sldMk cId="3987114141" sldId="286"/>
            <ac:spMk id="216" creationId="{00000000-0000-0000-0000-000000000000}"/>
          </ac:spMkLst>
        </pc:spChg>
        <pc:picChg chg="add del mod">
          <ac:chgData name="定洋 吳" userId="c5f20cff15bfd43e" providerId="LiveId" clId="{D392262A-DF53-4D74-98ED-AFC07432CB8C}" dt="2024-10-03T04:26:29.723" v="1607" actId="22"/>
          <ac:picMkLst>
            <pc:docMk/>
            <pc:sldMk cId="3987114141" sldId="286"/>
            <ac:picMk id="7" creationId="{57786DA3-4594-CE69-4482-1EB2E538B432}"/>
          </ac:picMkLst>
        </pc:picChg>
        <pc:picChg chg="add mod">
          <ac:chgData name="定洋 吳" userId="c5f20cff15bfd43e" providerId="LiveId" clId="{D392262A-DF53-4D74-98ED-AFC07432CB8C}" dt="2024-10-03T04:36:12.017" v="1754" actId="1076"/>
          <ac:picMkLst>
            <pc:docMk/>
            <pc:sldMk cId="3987114141" sldId="286"/>
            <ac:picMk id="9" creationId="{26B1F1DB-7B9E-D90D-D815-532B07D927E0}"/>
          </ac:picMkLst>
        </pc:picChg>
      </pc:sldChg>
      <pc:sldChg chg="addSp delSp modSp add mod">
        <pc:chgData name="定洋 吳" userId="c5f20cff15bfd43e" providerId="LiveId" clId="{D392262A-DF53-4D74-98ED-AFC07432CB8C}" dt="2024-10-03T05:21:02.478" v="2408" actId="20577"/>
        <pc:sldMkLst>
          <pc:docMk/>
          <pc:sldMk cId="1495418811" sldId="287"/>
        </pc:sldMkLst>
        <pc:spChg chg="add del mod">
          <ac:chgData name="定洋 吳" userId="c5f20cff15bfd43e" providerId="LiveId" clId="{D392262A-DF53-4D74-98ED-AFC07432CB8C}" dt="2024-10-03T04:46:12.017" v="2019"/>
          <ac:spMkLst>
            <pc:docMk/>
            <pc:sldMk cId="1495418811" sldId="287"/>
            <ac:spMk id="2" creationId="{25133D44-F997-99AC-D554-EF69DE4A9E90}"/>
          </ac:spMkLst>
        </pc:spChg>
        <pc:spChg chg="add mod">
          <ac:chgData name="定洋 吳" userId="c5f20cff15bfd43e" providerId="LiveId" clId="{D392262A-DF53-4D74-98ED-AFC07432CB8C}" dt="2024-10-03T05:04:30.416" v="2148" actId="20577"/>
          <ac:spMkLst>
            <pc:docMk/>
            <pc:sldMk cId="1495418811" sldId="287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21:02.478" v="2408" actId="20577"/>
          <ac:spMkLst>
            <pc:docMk/>
            <pc:sldMk cId="1495418811" sldId="287"/>
            <ac:spMk id="4" creationId="{3EEE40AE-7DE6-A759-1EFE-46EFEB585BCC}"/>
          </ac:spMkLst>
        </pc:spChg>
        <pc:spChg chg="del">
          <ac:chgData name="定洋 吳" userId="c5f20cff15bfd43e" providerId="LiveId" clId="{D392262A-DF53-4D74-98ED-AFC07432CB8C}" dt="2024-10-03T04:42:02.107" v="1930" actId="478"/>
          <ac:spMkLst>
            <pc:docMk/>
            <pc:sldMk cId="1495418811" sldId="287"/>
            <ac:spMk id="10" creationId="{B988DE6E-7834-7240-AA70-FEDEA3070A0C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1" creationId="{68C28E4D-81F4-C181-FA41-5A58796DA42A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2" creationId="{BCF01BAA-A53B-36DB-AAD8-646990DB9FC9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3" creationId="{621A2EE0-B265-14B0-6ECE-5467F62E4E86}"/>
          </ac:spMkLst>
        </pc:spChg>
        <pc:spChg chg="mod">
          <ac:chgData name="定洋 吳" userId="c5f20cff15bfd43e" providerId="LiveId" clId="{D392262A-DF53-4D74-98ED-AFC07432CB8C}" dt="2024-10-03T05:03:46.188" v="2092" actId="20577"/>
          <ac:spMkLst>
            <pc:docMk/>
            <pc:sldMk cId="1495418811" sldId="287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3T04:42:01.273" v="1929" actId="478"/>
          <ac:picMkLst>
            <pc:docMk/>
            <pc:sldMk cId="1495418811" sldId="287"/>
            <ac:picMk id="9" creationId="{26B1F1DB-7B9E-D90D-D815-532B07D927E0}"/>
          </ac:picMkLst>
        </pc:picChg>
        <pc:cxnChg chg="add del">
          <ac:chgData name="定洋 吳" userId="c5f20cff15bfd43e" providerId="LiveId" clId="{D392262A-DF53-4D74-98ED-AFC07432CB8C}" dt="2024-10-03T04:45:01.486" v="1988" actId="478"/>
          <ac:cxnSpMkLst>
            <pc:docMk/>
            <pc:sldMk cId="1495418811" sldId="287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1:05.563" v="2411" actId="20577"/>
        <pc:sldMkLst>
          <pc:docMk/>
          <pc:sldMk cId="1813118369" sldId="288"/>
        </pc:sldMkLst>
        <pc:spChg chg="del mod">
          <ac:chgData name="定洋 吳" userId="c5f20cff15bfd43e" providerId="LiveId" clId="{D392262A-DF53-4D74-98ED-AFC07432CB8C}" dt="2024-10-03T05:05:07.872" v="2177"/>
          <ac:spMkLst>
            <pc:docMk/>
            <pc:sldMk cId="1813118369" sldId="288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08:30.024" v="2316" actId="1076"/>
          <ac:spMkLst>
            <pc:docMk/>
            <pc:sldMk cId="1813118369" sldId="288"/>
            <ac:spMk id="5" creationId="{814650F4-988D-6E7D-A54E-8319396F0E2B}"/>
          </ac:spMkLst>
        </pc:spChg>
        <pc:spChg chg="add mod">
          <ac:chgData name="定洋 吳" userId="c5f20cff15bfd43e" providerId="LiveId" clId="{D392262A-DF53-4D74-98ED-AFC07432CB8C}" dt="2024-10-03T05:21:05.563" v="2411" actId="20577"/>
          <ac:spMkLst>
            <pc:docMk/>
            <pc:sldMk cId="1813118369" sldId="288"/>
            <ac:spMk id="8" creationId="{6B25E0DA-AF49-C5CE-5F9C-C8058174F41E}"/>
          </ac:spMkLst>
        </pc:spChg>
        <pc:spChg chg="mod">
          <ac:chgData name="定洋 吳" userId="c5f20cff15bfd43e" providerId="LiveId" clId="{D392262A-DF53-4D74-98ED-AFC07432CB8C}" dt="2024-10-03T05:05:05.042" v="2174"/>
          <ac:spMkLst>
            <pc:docMk/>
            <pc:sldMk cId="1813118369" sldId="288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08:24.074" v="2314" actId="1076"/>
          <ac:picMkLst>
            <pc:docMk/>
            <pc:sldMk cId="1813118369" sldId="288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08:27.478" v="2315" actId="1076"/>
          <ac:picMkLst>
            <pc:docMk/>
            <pc:sldMk cId="1813118369" sldId="288"/>
            <ac:picMk id="7" creationId="{120CF4DC-CCC1-23BB-703A-F09DA612C943}"/>
          </ac:picMkLst>
        </pc:picChg>
      </pc:sldChg>
      <pc:sldChg chg="add del">
        <pc:chgData name="定洋 吳" userId="c5f20cff15bfd43e" providerId="LiveId" clId="{D392262A-DF53-4D74-98ED-AFC07432CB8C}" dt="2024-10-03T05:04:34.924" v="2150"/>
        <pc:sldMkLst>
          <pc:docMk/>
          <pc:sldMk cId="3485076750" sldId="288"/>
        </pc:sldMkLst>
      </pc:sldChg>
      <pc:sldChg chg="addSp delSp modSp add mod">
        <pc:chgData name="定洋 吳" userId="c5f20cff15bfd43e" providerId="LiveId" clId="{D392262A-DF53-4D74-98ED-AFC07432CB8C}" dt="2024-10-03T05:21:09.292" v="2414" actId="20577"/>
        <pc:sldMkLst>
          <pc:docMk/>
          <pc:sldMk cId="30387664" sldId="289"/>
        </pc:sldMkLst>
        <pc:spChg chg="del">
          <ac:chgData name="定洋 吳" userId="c5f20cff15bfd43e" providerId="LiveId" clId="{D392262A-DF53-4D74-98ED-AFC07432CB8C}" dt="2024-10-03T05:07:43.754" v="2307" actId="478"/>
          <ac:spMkLst>
            <pc:docMk/>
            <pc:sldMk cId="30387664" sldId="289"/>
            <ac:spMk id="5" creationId="{814650F4-988D-6E7D-A54E-8319396F0E2B}"/>
          </ac:spMkLst>
        </pc:spChg>
        <pc:spChg chg="add del mod">
          <ac:chgData name="定洋 吳" userId="c5f20cff15bfd43e" providerId="LiveId" clId="{D392262A-DF53-4D74-98ED-AFC07432CB8C}" dt="2024-10-03T05:11:10.121" v="2353" actId="478"/>
          <ac:spMkLst>
            <pc:docMk/>
            <pc:sldMk cId="30387664" sldId="289"/>
            <ac:spMk id="7" creationId="{AB3DA5B4-92AB-8479-020C-4D869E0B12AE}"/>
          </ac:spMkLst>
        </pc:spChg>
        <pc:spChg chg="add mod">
          <ac:chgData name="定洋 吳" userId="c5f20cff15bfd43e" providerId="LiveId" clId="{D392262A-DF53-4D74-98ED-AFC07432CB8C}" dt="2024-10-03T05:17:20.335" v="2374" actId="1076"/>
          <ac:spMkLst>
            <pc:docMk/>
            <pc:sldMk cId="30387664" sldId="289"/>
            <ac:spMk id="9" creationId="{24FAC8AA-714B-8FBC-F21A-B7EE8D917929}"/>
          </ac:spMkLst>
        </pc:spChg>
        <pc:spChg chg="add mod">
          <ac:chgData name="定洋 吳" userId="c5f20cff15bfd43e" providerId="LiveId" clId="{D392262A-DF53-4D74-98ED-AFC07432CB8C}" dt="2024-10-03T05:21:09.292" v="2414" actId="20577"/>
          <ac:spMkLst>
            <pc:docMk/>
            <pc:sldMk cId="30387664" sldId="289"/>
            <ac:spMk id="12" creationId="{B632DAC1-321E-0705-2AF7-664A4631BE71}"/>
          </ac:spMkLst>
        </pc:spChg>
        <pc:spChg chg="mod">
          <ac:chgData name="定洋 吳" userId="c5f20cff15bfd43e" providerId="LiveId" clId="{D392262A-DF53-4D74-98ED-AFC07432CB8C}" dt="2024-10-03T05:09:05.026" v="2345" actId="20577"/>
          <ac:spMkLst>
            <pc:docMk/>
            <pc:sldMk cId="30387664" sldId="289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18:10.310" v="2380" actId="1076"/>
          <ac:picMkLst>
            <pc:docMk/>
            <pc:sldMk cId="30387664" sldId="289"/>
            <ac:picMk id="3" creationId="{2898E916-ADC5-DFC2-AB62-DEC3B6B66918}"/>
          </ac:picMkLst>
        </pc:picChg>
        <pc:picChg chg="del">
          <ac:chgData name="定洋 吳" userId="c5f20cff15bfd43e" providerId="LiveId" clId="{D392262A-DF53-4D74-98ED-AFC07432CB8C}" dt="2024-10-03T05:07:44.023" v="2308" actId="478"/>
          <ac:picMkLst>
            <pc:docMk/>
            <pc:sldMk cId="30387664" sldId="289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18:18.676" v="2383" actId="1076"/>
          <ac:picMkLst>
            <pc:docMk/>
            <pc:sldMk cId="30387664" sldId="289"/>
            <ac:picMk id="11" creationId="{0B66D7FC-D7BA-8E7B-9E92-E4E697866B2C}"/>
          </ac:picMkLst>
        </pc:picChg>
      </pc:sldChg>
      <pc:sldChg chg="new del">
        <pc:chgData name="定洋 吳" userId="c5f20cff15bfd43e" providerId="LiveId" clId="{D392262A-DF53-4D74-98ED-AFC07432CB8C}" dt="2024-10-03T05:07:39.304" v="2305" actId="680"/>
        <pc:sldMkLst>
          <pc:docMk/>
          <pc:sldMk cId="3188688337" sldId="289"/>
        </pc:sldMkLst>
      </pc:sldChg>
      <pc:sldChg chg="addSp modSp add del mod">
        <pc:chgData name="定洋 吳" userId="c5f20cff15bfd43e" providerId="LiveId" clId="{D392262A-DF53-4D74-98ED-AFC07432CB8C}" dt="2024-10-03T05:21:15.485" v="2418" actId="47"/>
        <pc:sldMkLst>
          <pc:docMk/>
          <pc:sldMk cId="2922004975" sldId="290"/>
        </pc:sldMkLst>
        <pc:spChg chg="add mod">
          <ac:chgData name="定洋 吳" userId="c5f20cff15bfd43e" providerId="LiveId" clId="{D392262A-DF53-4D74-98ED-AFC07432CB8C}" dt="2024-10-03T05:21:12.507" v="2417" actId="20577"/>
          <ac:spMkLst>
            <pc:docMk/>
            <pc:sldMk cId="2922004975" sldId="290"/>
            <ac:spMk id="2" creationId="{BA07EE1A-FEB8-5D4C-7265-3BF85D4F6F8F}"/>
          </ac:spMkLst>
        </pc:spChg>
      </pc:sldChg>
      <pc:sldMasterChg chg="modSldLayout">
        <pc:chgData name="定洋 吳" userId="c5f20cff15bfd43e" providerId="LiveId" clId="{D392262A-DF53-4D74-98ED-AFC07432CB8C}" dt="2024-10-02T14:00:55.104" v="909" actId="1076"/>
        <pc:sldMasterMkLst>
          <pc:docMk/>
          <pc:sldMasterMk cId="3390311700" sldId="2147483661"/>
        </pc:sldMasterMkLst>
        <pc:sldLayoutChg chg="addSp delSp modSp mod">
          <pc:chgData name="定洋 吳" userId="c5f20cff15bfd43e" providerId="LiveId" clId="{D392262A-DF53-4D74-98ED-AFC07432CB8C}" dt="2024-10-02T13:59:23.689" v="889" actId="478"/>
          <pc:sldLayoutMkLst>
            <pc:docMk/>
            <pc:sldMasterMk cId="3390311700" sldId="2147483661"/>
            <pc:sldLayoutMk cId="3475291838" sldId="2147483673"/>
          </pc:sldLayoutMkLst>
          <pc:spChg chg="add del mod">
            <ac:chgData name="定洋 吳" userId="c5f20cff15bfd43e" providerId="LiveId" clId="{D392262A-DF53-4D74-98ED-AFC07432CB8C}" dt="2024-10-02T13:59:23.689" v="889" actId="478"/>
            <ac:spMkLst>
              <pc:docMk/>
              <pc:sldMasterMk cId="3390311700" sldId="2147483661"/>
              <pc:sldLayoutMk cId="3475291838" sldId="2147483673"/>
              <ac:spMk id="2" creationId="{4C304F5E-68DF-AED1-6E36-979424617B59}"/>
            </ac:spMkLst>
          </pc:spChg>
          <pc:spChg chg="add mod">
            <ac:chgData name="定洋 吳" userId="c5f20cff15bfd43e" providerId="LiveId" clId="{D392262A-DF53-4D74-98ED-AFC07432CB8C}" dt="2024-10-02T13:59:18.517" v="888"/>
            <ac:spMkLst>
              <pc:docMk/>
              <pc:sldMasterMk cId="3390311700" sldId="2147483661"/>
              <pc:sldLayoutMk cId="3475291838" sldId="2147483673"/>
              <ac:spMk id="3" creationId="{4DE4B320-35A5-A1D5-0CBB-558E2312BCA3}"/>
            </ac:spMkLst>
          </pc:spChg>
        </pc:sldLayoutChg>
        <pc:sldLayoutChg chg="addSp delSp modSp mod">
          <pc:chgData name="定洋 吳" userId="c5f20cff15bfd43e" providerId="LiveId" clId="{D392262A-DF53-4D74-98ED-AFC07432CB8C}" dt="2024-10-02T14:00:55.104" v="909" actId="1076"/>
          <pc:sldLayoutMkLst>
            <pc:docMk/>
            <pc:sldMasterMk cId="3390311700" sldId="2147483661"/>
            <pc:sldLayoutMk cId="1465674251" sldId="2147483689"/>
          </pc:sldLayoutMkLst>
          <pc:spChg chg="del mod">
            <ac:chgData name="定洋 吳" userId="c5f20cff15bfd43e" providerId="LiveId" clId="{D392262A-DF53-4D74-98ED-AFC07432CB8C}" dt="2024-10-02T14:00:32.518" v="905" actId="478"/>
            <ac:spMkLst>
              <pc:docMk/>
              <pc:sldMasterMk cId="3390311700" sldId="2147483661"/>
              <pc:sldLayoutMk cId="1465674251" sldId="2147483689"/>
              <ac:spMk id="2" creationId="{4C304F5E-68DF-AED1-6E36-979424617B59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8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9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0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1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2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3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4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5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6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7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8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9" creationId="{00000000-0000-0000-0000-000000000000}"/>
            </ac:spMkLst>
          </pc:spChg>
          <pc:spChg chg="add del">
            <ac:chgData name="定洋 吳" userId="c5f20cff15bfd43e" providerId="LiveId" clId="{D392262A-DF53-4D74-98ED-AFC07432CB8C}" dt="2024-10-02T14:00:02.744" v="900" actId="478"/>
            <ac:spMkLst>
              <pc:docMk/>
              <pc:sldMasterMk cId="3390311700" sldId="2147483661"/>
              <pc:sldLayoutMk cId="1465674251" sldId="2147483689"/>
              <ac:spMk id="7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1FE7-E52D-43D4-9F03-0B11FC6C31AA}" type="datetimeFigureOut">
              <a:rPr lang="zh-TW" altLang="en-US" smtClean="0"/>
              <a:t>2025/5/29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9C07-3734-4ECB-B309-D02BBE199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2A035CC7-ADD2-167D-E0A2-DE9B71C6B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00FE2451-EB18-D51D-A16A-F0D51105E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23A178A0-5508-6341-AEA0-F3BC8002B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8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B396982E-F476-58AC-9228-7EE5B040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67939F9-0EC9-A078-4343-78DF3EB54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2BF75FB-247B-3159-A8B8-7B2AEBCDA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最後提出的是改進的模型。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在既有的 </a:t>
            </a:r>
            <a:r>
              <a:rPr lang="en-US" altLang="zh-TW" dirty="0"/>
              <a:t>fingerprint-based DNN </a:t>
            </a:r>
            <a:r>
              <a:rPr lang="zh-TW" altLang="en-US" dirty="0"/>
              <a:t>架構上提出改良方法，融合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所提供的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資料，訓練出一個 </a:t>
            </a:r>
            <a:r>
              <a:rPr lang="en-US" altLang="zh-TW" b="1" dirty="0"/>
              <a:t>regressor </a:t>
            </a:r>
            <a:r>
              <a:rPr lang="zh-TW" altLang="en-US" b="1" dirty="0"/>
              <a:t>模型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這個模型能學習空間中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之間的關係，進而使用 </a:t>
            </a:r>
            <a:r>
              <a:rPr lang="zh-TW" altLang="en-US" b="1" dirty="0"/>
              <a:t>傳統 </a:t>
            </a:r>
            <a:r>
              <a:rPr lang="en-US" altLang="zh-TW" b="1" dirty="0"/>
              <a:t>AP </a:t>
            </a:r>
            <a:r>
              <a:rPr lang="zh-TW" altLang="en-US" b="1" dirty="0"/>
              <a:t>的 </a:t>
            </a:r>
            <a:r>
              <a:rPr lang="en-US" altLang="zh-TW" b="1" dirty="0"/>
              <a:t>RSSI </a:t>
            </a:r>
            <a:r>
              <a:rPr lang="zh-TW" altLang="en-US" b="1" dirty="0"/>
              <a:t>預測對應的 </a:t>
            </a:r>
            <a:r>
              <a:rPr lang="en-US" altLang="zh-TW" b="1" dirty="0"/>
              <a:t>FTM </a:t>
            </a:r>
            <a:r>
              <a:rPr lang="zh-TW" altLang="en-US" b="1" dirty="0"/>
              <a:t>值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相較於傳統需要手動調整 </a:t>
            </a:r>
            <a:r>
              <a:rPr lang="en-US" altLang="zh-TW" dirty="0"/>
              <a:t>RSSI </a:t>
            </a:r>
            <a:r>
              <a:rPr lang="zh-TW" altLang="en-US" dirty="0"/>
              <a:t>與距離之間的公式，我們的方法不需依賴固定模型轉換，並且能產生類似 </a:t>
            </a:r>
            <a:r>
              <a:rPr lang="en-US" altLang="zh-TW" dirty="0"/>
              <a:t>FTM </a:t>
            </a:r>
            <a:r>
              <a:rPr lang="zh-TW" altLang="en-US" dirty="0"/>
              <a:t>的距離資訊，作為 </a:t>
            </a:r>
            <a:r>
              <a:rPr lang="en-US" altLang="zh-TW" dirty="0"/>
              <a:t>DNN </a:t>
            </a:r>
            <a:r>
              <a:rPr lang="zh-TW" altLang="en-US" dirty="0"/>
              <a:t>的訓練輸入。</a:t>
            </a:r>
            <a:br>
              <a:rPr lang="zh-TW" altLang="en-US" dirty="0"/>
            </a:br>
            <a:r>
              <a:rPr lang="zh-TW" altLang="en-US" dirty="0"/>
              <a:t>因此，可以減少更新</a:t>
            </a:r>
            <a:r>
              <a:rPr lang="zh-TW" altLang="en-US" b="1" dirty="0"/>
              <a:t> </a:t>
            </a:r>
            <a:r>
              <a:rPr lang="en-US" altLang="zh-TW" b="1" dirty="0" err="1"/>
              <a:t>mcAP</a:t>
            </a:r>
            <a:r>
              <a:rPr lang="en-US" altLang="zh-TW" b="1" dirty="0"/>
              <a:t> </a:t>
            </a:r>
            <a:r>
              <a:rPr lang="zh-TW" altLang="en-US" b="1" dirty="0"/>
              <a:t>數量</a:t>
            </a:r>
            <a:r>
              <a:rPr lang="zh-TW" altLang="en-US" dirty="0"/>
              <a:t>，也能進一步提升定位準確度與模型泛化能力。</a:t>
            </a:r>
          </a:p>
        </p:txBody>
      </p:sp>
    </p:spTree>
    <p:extLst>
      <p:ext uri="{BB962C8B-B14F-4D97-AF65-F5344CB8AC3E}">
        <p14:creationId xmlns:p14="http://schemas.microsoft.com/office/powerpoint/2010/main" val="3688901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163E53D-B433-597B-1D03-A7666FC50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2D8D0D0-3FC0-2E71-1382-600A9253EE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F74C252-B6A3-1CF7-AAE2-DACB4810E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54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3DB18F36-774C-5432-E399-8955104F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0D36EDE0-FBDA-FE52-517E-1D929E7A4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F3A5D744-B13C-15C7-F715-43AB99CB6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18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4B3BF83-C207-FFC4-D671-939C32E2D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3A25EA5-CCC7-C0AF-3A74-3D816B900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4B633ABD-FCB0-BFE3-EC23-3DC5D3BA18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上面說明 </a:t>
            </a:r>
            <a:r>
              <a:rPr lang="en-US" altLang="zh-TW" dirty="0"/>
              <a:t>RTT</a:t>
            </a:r>
            <a:r>
              <a:rPr lang="zh-TW" altLang="en-US" dirty="0"/>
              <a:t> 時要說到 </a:t>
            </a:r>
            <a:r>
              <a:rPr lang="en-US" altLang="zh-TW" dirty="0" err="1"/>
              <a:t>ToF</a:t>
            </a:r>
            <a:r>
              <a:rPr lang="en-US" altLang="zh-TW" dirty="0"/>
              <a:t> </a:t>
            </a:r>
            <a:r>
              <a:rPr lang="zh-TW" altLang="en-US" dirty="0"/>
              <a:t>，然後說後續會解釋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🕒 </a:t>
            </a:r>
            <a:r>
              <a:rPr lang="en-US" altLang="zh-TW" dirty="0"/>
              <a:t>No clock sync needed (via </a:t>
            </a:r>
            <a:r>
              <a:rPr lang="en-US" altLang="zh-TW" dirty="0" err="1"/>
              <a:t>ToF</a:t>
            </a:r>
            <a:r>
              <a:rPr lang="en-US" altLang="zh-TW" dirty="0"/>
              <a:t> mechanism)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📏 </a:t>
            </a:r>
            <a:r>
              <a:rPr lang="en-US" altLang="zh-TW" dirty="0"/>
              <a:t>High accuracy (often &lt;1m)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🏗️ </a:t>
            </a:r>
            <a:r>
              <a:rPr lang="en-US" altLang="zh-TW" dirty="0"/>
              <a:t>Deployable with existing Wi-Fi APs &amp; phones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🔋 </a:t>
            </a:r>
            <a:r>
              <a:rPr lang="en-US" altLang="zh-TW" dirty="0"/>
              <a:t>Lower power use per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🔁 </a:t>
            </a:r>
            <a:r>
              <a:rPr lang="en-US" altLang="zh-TW" dirty="0"/>
              <a:t>Provides both RTT and RSSI for fusion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321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C423397-4A75-8710-E29B-54392E8A1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D55E9CB-431C-1B57-1AF3-1ED4F168A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A37A1244-FC16-EB0A-CB39-B55530A91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dirty="0" err="1"/>
              <a:t>ToF</a:t>
            </a:r>
            <a:r>
              <a:rPr lang="zh-TW" altLang="en-US" dirty="0"/>
              <a:t>（</a:t>
            </a:r>
            <a:r>
              <a:rPr lang="en-US" altLang="zh-TW" dirty="0"/>
              <a:t>Time of Flight</a:t>
            </a:r>
            <a:r>
              <a:rPr lang="zh-TW" altLang="en-US" dirty="0"/>
              <a:t>）是「訊號單程所花的時間」，而 </a:t>
            </a:r>
            <a:r>
              <a:rPr lang="en-US" altLang="zh-TW" dirty="0"/>
              <a:t>RTT</a:t>
            </a:r>
            <a:r>
              <a:rPr lang="zh-TW" altLang="en-US" dirty="0"/>
              <a:t>（</a:t>
            </a:r>
            <a:r>
              <a:rPr lang="en-US" altLang="zh-TW" dirty="0"/>
              <a:t>Round Trip Time</a:t>
            </a:r>
            <a:r>
              <a:rPr lang="zh-TW" altLang="en-US" dirty="0"/>
              <a:t>）是訊號「來回一次」的總時間。</a:t>
            </a:r>
          </a:p>
        </p:txBody>
      </p:sp>
    </p:spTree>
    <p:extLst>
      <p:ext uri="{BB962C8B-B14F-4D97-AF65-F5344CB8AC3E}">
        <p14:creationId xmlns:p14="http://schemas.microsoft.com/office/powerpoint/2010/main" val="214687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82D8643-3DE9-0BA9-3681-C341F08F8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4D8D9313-AB61-C620-F177-C2AE9E3EE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2FBB1867-4EA8-D05C-E94A-90AFD160D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dirty="0"/>
              <a:t>Action frames are special Wi-Fi management messages used to execute protocol-level commands. FTM leverages action frames to exchange precise timing information between devices.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083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1602DE86-A41D-E8FE-E9B1-1E4FEDC6A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C1E981A-191C-5CE6-DD37-8CAC8379F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4ADF537-8BDC-47C0-E0E3-2175E50F3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 </a:t>
            </a:r>
            <a:r>
              <a:rPr lang="zh-TW" altLang="en-US" dirty="0"/>
              <a:t>雖然容易用，但誤差大且不穩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/>
              <a:t>ToA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UWB </a:t>
            </a:r>
            <a:r>
              <a:rPr lang="zh-TW" altLang="en-US" dirty="0"/>
              <a:t>精度高，但都需要同步時鐘（硬體貴 </a:t>
            </a:r>
            <a:r>
              <a:rPr lang="en-US" altLang="zh-TW" dirty="0"/>
              <a:t>or </a:t>
            </a:r>
            <a:r>
              <a:rPr lang="zh-TW" altLang="en-US" dirty="0"/>
              <a:t>限定設備）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FTM </a:t>
            </a:r>
            <a:r>
              <a:rPr lang="zh-TW" altLang="en-US" dirty="0"/>
              <a:t>精度高但不需同步，且 </a:t>
            </a:r>
            <a:r>
              <a:rPr lang="en-US" altLang="zh-TW" dirty="0"/>
              <a:t>Pixel / Nest </a:t>
            </a:r>
            <a:r>
              <a:rPr lang="zh-TW" altLang="en-US" dirty="0"/>
              <a:t>等設備就支援 → 最實用的商用方案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90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93A40020-E4E6-7EC2-76FB-FFCCDB7F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CC2BEB55-213B-FDA7-E7D3-8B971443C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5C9A4E7-D6C3-E770-966B-B9FCD1100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9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343F000-B077-5C96-7195-A8A794FA1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2886BD6-38E9-AEB7-7FE0-EE3BA8DC94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B4554F3-72AB-CE2C-1031-81F97B6B8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本研究提出了一個結合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FTM </a:t>
            </a:r>
            <a:r>
              <a:rPr lang="zh-TW" altLang="en-US" dirty="0"/>
              <a:t>資料的室內定位系統，並設計了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架構來強化定位準確度。整個系統可分為兩個主要階段：</a:t>
            </a:r>
            <a:r>
              <a:rPr lang="en-US" altLang="zh-TW" b="1" dirty="0"/>
              <a:t>Offline </a:t>
            </a:r>
            <a:r>
              <a:rPr lang="zh-TW" altLang="en-US" b="1" dirty="0"/>
              <a:t>階段</a:t>
            </a:r>
            <a:r>
              <a:rPr lang="zh-TW" altLang="en-US" dirty="0"/>
              <a:t>與 </a:t>
            </a:r>
            <a:r>
              <a:rPr lang="en-US" altLang="zh-TW" b="1" dirty="0"/>
              <a:t>Online </a:t>
            </a:r>
            <a:r>
              <a:rPr lang="zh-TW" altLang="en-US" b="1" dirty="0"/>
              <a:t>階段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Offline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資料蒐集與模型訓練</a:t>
            </a:r>
          </a:p>
          <a:p>
            <a:pPr>
              <a:buNone/>
            </a:pPr>
            <a:r>
              <a:rPr lang="en-US" altLang="zh-TW" dirty="0"/>
              <a:t>Offline </a:t>
            </a:r>
            <a:r>
              <a:rPr lang="zh-TW" altLang="en-US" dirty="0"/>
              <a:t>階段目標是收集資料並訓練定位模型，主要包含以下步驟：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49 </a:t>
            </a:r>
            <a:r>
              <a:rPr lang="zh-TW" altLang="en-US" dirty="0"/>
              <a:t>個參考點（</a:t>
            </a:r>
            <a:r>
              <a:rPr lang="en-US" altLang="zh-TW" dirty="0"/>
              <a:t>RPs</a:t>
            </a:r>
            <a:r>
              <a:rPr lang="zh-TW" altLang="en-US" dirty="0"/>
              <a:t>）上，從場域內的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收集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 distance</a:t>
            </a:r>
            <a:r>
              <a:rPr lang="zh-TW" altLang="en-US" dirty="0"/>
              <a:t>，以及 </a:t>
            </a:r>
            <a:r>
              <a:rPr lang="en-US" altLang="zh-TW" dirty="0"/>
              <a:t>FTM distance </a:t>
            </a:r>
            <a:r>
              <a:rPr lang="zh-TW" altLang="en-US" dirty="0"/>
              <a:t>的標準差（</a:t>
            </a:r>
            <a:r>
              <a:rPr lang="en-US" altLang="zh-TW" dirty="0" err="1"/>
              <a:t>StdDev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時間同步與資料融合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將來自不同 </a:t>
            </a:r>
            <a:r>
              <a:rPr lang="en-US" altLang="zh-TW" dirty="0"/>
              <a:t>AP </a:t>
            </a:r>
            <a:r>
              <a:rPr lang="zh-TW" altLang="en-US" dirty="0"/>
              <a:t>的資料依據 </a:t>
            </a:r>
            <a:r>
              <a:rPr lang="en-US" altLang="zh-TW" dirty="0"/>
              <a:t>timestamp </a:t>
            </a:r>
            <a:r>
              <a:rPr lang="zh-TW" altLang="en-US" dirty="0"/>
              <a:t>進行對齊，確保資料時序一致性。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模擬 </a:t>
            </a:r>
            <a:r>
              <a:rPr lang="en-US" altLang="zh-TW" b="1" dirty="0"/>
              <a:t>Traditional AP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為模擬傳統 </a:t>
            </a:r>
            <a:r>
              <a:rPr lang="en-US" altLang="zh-TW" dirty="0"/>
              <a:t>AP</a:t>
            </a:r>
            <a:r>
              <a:rPr lang="zh-TW" altLang="en-US" dirty="0"/>
              <a:t>，將部分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FTM </a:t>
            </a:r>
            <a:r>
              <a:rPr lang="zh-TW" altLang="en-US" dirty="0"/>
              <a:t>與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資料移除，僅保留 </a:t>
            </a:r>
            <a:r>
              <a:rPr lang="en-US" altLang="zh-TW" dirty="0"/>
              <a:t>RSSI</a:t>
            </a:r>
            <a:r>
              <a:rPr lang="zh-TW" altLang="en-US" dirty="0"/>
              <a:t>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使用剩餘的 </a:t>
            </a:r>
            <a:r>
              <a:rPr lang="en-US" altLang="zh-TW" dirty="0"/>
              <a:t>RSSI </a:t>
            </a:r>
            <a:r>
              <a:rPr lang="zh-TW" altLang="en-US" dirty="0"/>
              <a:t>和已知的 </a:t>
            </a:r>
            <a:r>
              <a:rPr lang="en-US" altLang="zh-TW" dirty="0"/>
              <a:t>FTM distance </a:t>
            </a:r>
            <a:r>
              <a:rPr lang="zh-TW" altLang="en-US" dirty="0"/>
              <a:t>訓練一個 </a:t>
            </a:r>
            <a:r>
              <a:rPr lang="en-US" altLang="zh-TW" b="1" dirty="0"/>
              <a:t>Regressor</a:t>
            </a:r>
            <a:r>
              <a:rPr lang="zh-TW" altLang="en-US" dirty="0"/>
              <a:t>，學習 </a:t>
            </a:r>
            <a:r>
              <a:rPr lang="en-US" altLang="zh-TW" dirty="0"/>
              <a:t>RSSI </a:t>
            </a:r>
            <a:r>
              <a:rPr lang="zh-TW" altLang="en-US" dirty="0"/>
              <a:t>與距離間的關聯，並用來預測傳統 </a:t>
            </a:r>
            <a:r>
              <a:rPr lang="en-US" altLang="zh-TW" dirty="0"/>
              <a:t>AP </a:t>
            </a:r>
            <a:r>
              <a:rPr lang="zh-TW" altLang="en-US" dirty="0"/>
              <a:t>的虛擬距離特徵。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將所有輸入特徵（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zh-TW" altLang="en-US" dirty="0"/>
              <a:t>）進行</a:t>
            </a:r>
            <a:r>
              <a:rPr lang="zh-TW" altLang="en-US" b="1" dirty="0"/>
              <a:t>標準化處理</a:t>
            </a:r>
            <a:r>
              <a:rPr lang="zh-TW" altLang="en-US" dirty="0"/>
              <a:t>（使用 </a:t>
            </a:r>
            <a:r>
              <a:rPr lang="en-US" altLang="zh-TW" dirty="0"/>
              <a:t>z-score normalization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en-US" altLang="zh-TW" b="1" dirty="0"/>
              <a:t>DNN</a:t>
            </a:r>
            <a:r>
              <a:rPr lang="zh-TW" altLang="en-US" b="1" dirty="0"/>
              <a:t>模型訓練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最後，將收集到的特徵向量輸入 </a:t>
            </a:r>
            <a:r>
              <a:rPr lang="en-US" altLang="zh-TW" dirty="0"/>
              <a:t>DNN </a:t>
            </a:r>
            <a:r>
              <a:rPr lang="zh-TW" altLang="en-US" dirty="0"/>
              <a:t>進行訓練，完成定位模型的建立。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Online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定位預測</a:t>
            </a:r>
          </a:p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Online </a:t>
            </a:r>
            <a:r>
              <a:rPr lang="zh-TW" altLang="en-US" dirty="0"/>
              <a:t>階段，不再進行任何模型訓練，只執行以下步驟進行即時定位預測：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收集新的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 </a:t>
            </a:r>
            <a:r>
              <a:rPr lang="en-US" altLang="zh-TW" dirty="0"/>
              <a:t>Offline </a:t>
            </a:r>
            <a:r>
              <a:rPr lang="zh-TW" altLang="en-US" dirty="0"/>
              <a:t>階段相同的標準化方法，對資料進行處理。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定位推論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先經由訓練好的 </a:t>
            </a:r>
            <a:r>
              <a:rPr lang="en-US" altLang="zh-TW" dirty="0"/>
              <a:t>Regressor </a:t>
            </a:r>
            <a:r>
              <a:rPr lang="zh-TW" altLang="en-US" dirty="0"/>
              <a:t>模擬出傳統 </a:t>
            </a:r>
            <a:r>
              <a:rPr lang="en-US" altLang="zh-TW" dirty="0"/>
              <a:t>AP </a:t>
            </a:r>
            <a:r>
              <a:rPr lang="zh-TW" altLang="en-US" dirty="0"/>
              <a:t>的距離特徵，再將所有特徵輸入訓練完成的 </a:t>
            </a:r>
            <a:r>
              <a:rPr lang="en-US" altLang="zh-TW" dirty="0"/>
              <a:t>DNN </a:t>
            </a:r>
            <a:r>
              <a:rPr lang="zh-TW" altLang="en-US" dirty="0"/>
              <a:t>模型，輸出預測位置。</a:t>
            </a:r>
          </a:p>
          <a:p>
            <a:pPr>
              <a:buNone/>
            </a:pPr>
            <a:r>
              <a:rPr lang="en-US" altLang="zh-TW" b="1" dirty="0" err="1"/>
              <a:t>RegDNN</a:t>
            </a:r>
            <a:r>
              <a:rPr lang="en-US" altLang="zh-TW" b="1" dirty="0"/>
              <a:t> </a:t>
            </a:r>
            <a:r>
              <a:rPr lang="zh-TW" altLang="en-US" b="1" dirty="0"/>
              <a:t>模型特色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應對異質環境</a:t>
            </a:r>
            <a:r>
              <a:rPr lang="zh-TW" altLang="en-US" dirty="0"/>
              <a:t>：即使場域中僅有部分 </a:t>
            </a:r>
            <a:r>
              <a:rPr lang="en-US" altLang="zh-TW" dirty="0"/>
              <a:t>AP </a:t>
            </a:r>
            <a:r>
              <a:rPr lang="zh-TW" altLang="en-US" dirty="0"/>
              <a:t>支援 </a:t>
            </a:r>
            <a:r>
              <a:rPr lang="en-US" altLang="zh-TW" dirty="0"/>
              <a:t>FTM</a:t>
            </a:r>
            <a:r>
              <a:rPr lang="zh-TW" altLang="en-US" dirty="0"/>
              <a:t>，本系統也能有效利用 </a:t>
            </a:r>
            <a:r>
              <a:rPr lang="en-US" altLang="zh-TW" dirty="0"/>
              <a:t>RSSI </a:t>
            </a:r>
            <a:r>
              <a:rPr lang="zh-TW" altLang="en-US" dirty="0"/>
              <a:t>訓練出模擬距離特徵，提升定位準確度。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空間資訊強化</a:t>
            </a:r>
            <a:r>
              <a:rPr lang="zh-TW" altLang="en-US" dirty="0"/>
              <a:t>：</a:t>
            </a:r>
            <a:r>
              <a:rPr lang="en-US" altLang="zh-TW" dirty="0"/>
              <a:t>Regressor </a:t>
            </a:r>
            <a:r>
              <a:rPr lang="zh-TW" altLang="en-US" dirty="0"/>
              <a:t>學習 </a:t>
            </a:r>
            <a:r>
              <a:rPr lang="en-US" altLang="zh-TW" dirty="0"/>
              <a:t>RSSI </a:t>
            </a:r>
            <a:r>
              <a:rPr lang="zh-TW" altLang="en-US" dirty="0"/>
              <a:t>與距離間的空間關係，讓傳統 </a:t>
            </a:r>
            <a:r>
              <a:rPr lang="en-US" altLang="zh-TW" dirty="0"/>
              <a:t>AP </a:t>
            </a:r>
            <a:r>
              <a:rPr lang="zh-TW" altLang="en-US" dirty="0"/>
              <a:t>也能提供具備物理意義的特徵資訊。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彈性部署</a:t>
            </a:r>
            <a:r>
              <a:rPr lang="zh-TW" altLang="en-US" dirty="0"/>
              <a:t>：支援混合型 </a:t>
            </a:r>
            <a:r>
              <a:rPr lang="en-US" altLang="zh-TW" dirty="0"/>
              <a:t>AP </a:t>
            </a:r>
            <a:r>
              <a:rPr lang="zh-TW" altLang="en-US" dirty="0"/>
              <a:t>部署場景，不需全數升級為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，即可達成高效室內定位。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416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6B14352-3879-A53D-6004-52B26159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A289140-D81F-3DD6-AB90-DC9950403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B5964DE6-BB5C-A12E-947F-8150F049C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稍微解釋 </a:t>
            </a:r>
            <a:r>
              <a:rPr lang="en-US" altLang="zh-TW" dirty="0"/>
              <a:t>distance </a:t>
            </a:r>
            <a:r>
              <a:rPr lang="zh-TW" altLang="en-US" dirty="0"/>
              <a:t>和 </a:t>
            </a:r>
            <a:r>
              <a:rPr lang="en-US" altLang="zh-TW" dirty="0" err="1"/>
              <a:t>StdDev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339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8FEEF5CA-D087-3854-387A-D6AE04AF2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115D4E87-E446-7E79-4670-D5E31B1D7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AF3F3712-02E8-2519-D6E5-082CE907B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45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83A9472-E9E8-8443-327D-E587E2CA7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AF2DB1B-7716-8E58-266A-45F184FDFC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809ED29-2FD2-B2C1-4BFF-42D159DF2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8840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ED1458E-58D2-24BD-E307-2CBD78E4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14B5262-D541-65B5-A52A-F9550A00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782409C-28C0-17ED-F3F3-8642068A8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0180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9BEDCB4-9036-0C0A-FD5C-12DD59EE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190F2F4-7E6C-1AE5-EDB7-E30FB6327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56E4145-1177-035D-71BC-156306C9C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154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9A7F0CC-C82E-B1FB-1FE5-8C83D42D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AF0A3EE-B93D-422D-14E3-6C2FCF26A1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776FF8A-A3EC-45B0-2079-7FA24382A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621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91CA065-CF44-C78E-1171-73C2E099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F445EFCF-CC80-AB73-E524-6BD913573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BA9D8D5-5F13-2DAD-3CAE-895E6E4CE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815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7E1DE13-8EB7-E3B4-6CD8-CBC591C9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DE299B98-4BE9-5A39-0538-79A76EDA7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C7EDAA23-6BB3-33A6-A59F-383251B3A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104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64FA91A-BEB4-80E7-2397-BA2173E6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63130B2-078F-397E-21A7-27366C4D1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F20D67F-4B41-2B9F-827C-DD1AB831D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b="1" dirty="0"/>
              <a:t>空間關聯特徵 </a:t>
            </a:r>
            <a:r>
              <a:rPr lang="en-US" altLang="zh-TW" b="1" dirty="0"/>
              <a:t>(Spatial Relationship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隱藏層會學習到「不同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跟距離」之間的空間分布關係。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例如：如果 </a:t>
            </a:r>
            <a:r>
              <a:rPr lang="en-US" altLang="zh-TW" dirty="0"/>
              <a:t>AP1_RSSI </a:t>
            </a:r>
            <a:r>
              <a:rPr lang="zh-TW" altLang="en-US" dirty="0"/>
              <a:t>很弱但 </a:t>
            </a:r>
            <a:r>
              <a:rPr lang="en-US" altLang="zh-TW" dirty="0"/>
              <a:t>AP4_RSSI </a:t>
            </a:r>
            <a:r>
              <a:rPr lang="zh-TW" altLang="en-US" dirty="0"/>
              <a:t>很強，代表可能靠近 </a:t>
            </a:r>
            <a:r>
              <a:rPr lang="en-US" altLang="zh-TW" dirty="0"/>
              <a:t>AP4</a:t>
            </a:r>
            <a:r>
              <a:rPr lang="zh-TW" altLang="en-US" dirty="0"/>
              <a:t>，遠離 </a:t>
            </a:r>
            <a:r>
              <a:rPr lang="en-US" altLang="zh-TW" dirty="0"/>
              <a:t>AP1</a:t>
            </a:r>
            <a:r>
              <a:rPr lang="zh-TW" altLang="en-US" dirty="0"/>
              <a:t>。</a:t>
            </a:r>
          </a:p>
          <a:p>
            <a:pPr>
              <a:buNone/>
            </a:pPr>
            <a:r>
              <a:rPr lang="zh-TW" altLang="en-US" b="1" dirty="0"/>
              <a:t>穩定性與距離的一致性特徵 </a:t>
            </a:r>
            <a:r>
              <a:rPr lang="en-US" altLang="zh-TW" b="1" dirty="0"/>
              <a:t>(Stability &amp; Distance Consistency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透過 </a:t>
            </a:r>
            <a:r>
              <a:rPr lang="en-US" altLang="zh-TW" dirty="0"/>
              <a:t>AP3_StdDev</a:t>
            </a:r>
            <a:r>
              <a:rPr lang="zh-TW" altLang="en-US" dirty="0"/>
              <a:t>（量測標準差）學習到「哪個 </a:t>
            </a:r>
            <a:r>
              <a:rPr lang="en-US" altLang="zh-TW" dirty="0"/>
              <a:t>AP </a:t>
            </a:r>
            <a:r>
              <a:rPr lang="zh-TW" altLang="en-US" dirty="0"/>
              <a:t>的距離測量比較穩定」。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比如：</a:t>
            </a:r>
            <a:r>
              <a:rPr lang="en-US" altLang="zh-TW" dirty="0"/>
              <a:t>AP3_StdDev </a:t>
            </a:r>
            <a:r>
              <a:rPr lang="zh-TW" altLang="en-US" dirty="0"/>
              <a:t>很小 → 測量穩定 → 預測的位置更可信。</a:t>
            </a:r>
          </a:p>
          <a:p>
            <a:pPr>
              <a:buNone/>
            </a:pPr>
            <a:r>
              <a:rPr lang="zh-TW" altLang="en-US" b="1" dirty="0"/>
              <a:t>多 </a:t>
            </a:r>
            <a:r>
              <a:rPr lang="en-US" altLang="zh-TW" b="1" dirty="0"/>
              <a:t>AP </a:t>
            </a:r>
            <a:r>
              <a:rPr lang="zh-TW" altLang="en-US" b="1" dirty="0"/>
              <a:t>資訊融合特徵 </a:t>
            </a:r>
            <a:r>
              <a:rPr lang="en-US" altLang="zh-TW" b="1" dirty="0"/>
              <a:t>(Multi-AP Fusion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Dense layers </a:t>
            </a:r>
            <a:r>
              <a:rPr lang="zh-TW" altLang="en-US" dirty="0"/>
              <a:t>可以自動把來自多個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distance </a:t>
            </a:r>
            <a:r>
              <a:rPr lang="zh-TW" altLang="en-US" dirty="0"/>
              <a:t>預測綜合起來，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學會「如何加權考慮不同 </a:t>
            </a:r>
            <a:r>
              <a:rPr lang="en-US" altLang="zh-TW" dirty="0"/>
              <a:t>AP </a:t>
            </a:r>
            <a:r>
              <a:rPr lang="zh-TW" altLang="en-US" dirty="0"/>
              <a:t>提供的資訊」以判斷位置。</a:t>
            </a:r>
          </a:p>
          <a:p>
            <a:pPr>
              <a:buNone/>
            </a:pPr>
            <a:r>
              <a:rPr lang="zh-TW" altLang="en-US" b="1" dirty="0"/>
              <a:t>預測與觀察的補充特徵 </a:t>
            </a:r>
            <a:r>
              <a:rPr lang="en-US" altLang="zh-TW" b="1" dirty="0"/>
              <a:t>(Predicted vs Observed Distance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因為你有 </a:t>
            </a:r>
            <a:r>
              <a:rPr lang="en-US" altLang="zh-TW" dirty="0"/>
              <a:t>AP1_Distance_predicted, AP2_Distance_predicted, AP4_Distance_predicted</a:t>
            </a:r>
            <a:r>
              <a:rPr lang="zh-TW" altLang="en-US" dirty="0"/>
              <a:t>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模型可以學會結合「實際量到的 </a:t>
            </a:r>
            <a:r>
              <a:rPr lang="en-US" altLang="zh-TW" dirty="0"/>
              <a:t>RSSI</a:t>
            </a:r>
            <a:r>
              <a:rPr lang="zh-TW" altLang="en-US" dirty="0"/>
              <a:t>」與「回歸預測的距離」之間的偏差，進一步推測位置。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Feature transformation &amp; normalization</a:t>
            </a:r>
            <a:br>
              <a:rPr lang="en-US" altLang="zh-TW" dirty="0"/>
            </a:br>
            <a:r>
              <a:rPr lang="zh-TW" altLang="en-US" dirty="0"/>
              <a:t>加了 </a:t>
            </a:r>
            <a:r>
              <a:rPr lang="en-US" altLang="zh-TW" b="1" dirty="0"/>
              <a:t>Batch Normalization</a:t>
            </a:r>
            <a:r>
              <a:rPr lang="zh-TW" altLang="en-US" dirty="0"/>
              <a:t>，在每層輸出後重新標準化資料，</a:t>
            </a:r>
            <a:br>
              <a:rPr lang="zh-TW" altLang="en-US" dirty="0"/>
            </a:br>
            <a:r>
              <a:rPr lang="zh-TW" altLang="en-US" dirty="0"/>
              <a:t>讓訓練更穩定，加速收斂，也有助於降低 </a:t>
            </a:r>
            <a:r>
              <a:rPr lang="en-US" altLang="zh-TW" dirty="0"/>
              <a:t>internal covariate shift</a:t>
            </a:r>
            <a:r>
              <a:rPr lang="zh-TW" altLang="en-US" dirty="0"/>
              <a:t>。</a:t>
            </a:r>
          </a:p>
          <a:p>
            <a:r>
              <a:rPr lang="en-US" altLang="zh-TW" b="1" dirty="0"/>
              <a:t>Regularization</a:t>
            </a:r>
            <a:br>
              <a:rPr lang="en-US" altLang="zh-TW" dirty="0"/>
            </a:br>
            <a:r>
              <a:rPr lang="zh-TW" altLang="en-US" dirty="0"/>
              <a:t>加了 </a:t>
            </a:r>
            <a:r>
              <a:rPr lang="en-US" altLang="zh-TW" b="1" dirty="0"/>
              <a:t>Dropout (0.3)</a:t>
            </a:r>
            <a:r>
              <a:rPr lang="zh-TW" altLang="en-US" dirty="0"/>
              <a:t>，隨機丟棄神經元，減少 </a:t>
            </a:r>
            <a:r>
              <a:rPr lang="en-US" altLang="zh-TW" dirty="0"/>
              <a:t>overfitting</a:t>
            </a:r>
            <a:r>
              <a:rPr lang="zh-TW" altLang="en-US" dirty="0"/>
              <a:t>，提升模型泛化能力。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572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D135808B-D7DA-961A-7B0D-D4FD529C7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4A793DEE-5754-E7F3-6705-0022791064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D396EA0-536F-09C1-9C4E-6A0557701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385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5D360C4-834F-AA6F-1F07-58C185167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B7B1236-9B21-F273-CC17-10EFF85CF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2895A58A-58E3-CB1A-3906-E0EC9C9F1C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兩個 </a:t>
            </a:r>
            <a:r>
              <a:rPr lang="en-US" altLang="zh-TW" dirty="0"/>
              <a:t>AP</a:t>
            </a:r>
            <a:r>
              <a:rPr lang="zh-TW" altLang="en-US" dirty="0"/>
              <a:t> 為 </a:t>
            </a:r>
            <a:r>
              <a:rPr lang="en-US" altLang="zh-TW" dirty="0" err="1"/>
              <a:t>wifi</a:t>
            </a:r>
            <a:r>
              <a:rPr lang="en-US" altLang="zh-TW" dirty="0"/>
              <a:t> 5 </a:t>
            </a:r>
            <a:r>
              <a:rPr lang="zh-TW" altLang="en-US" dirty="0"/>
              <a:t>，且支援 </a:t>
            </a:r>
            <a:r>
              <a:rPr lang="en-US" altLang="zh-TW" dirty="0"/>
              <a:t>IEEE 802.11mc </a:t>
            </a:r>
            <a:r>
              <a:rPr lang="zh-TW" altLang="en-US" dirty="0"/>
              <a:t>，使用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 err="1"/>
              <a:t>Ghz</a:t>
            </a:r>
            <a:r>
              <a:rPr lang="en-US" altLang="zh-TW" dirty="0"/>
              <a:t> band</a:t>
            </a:r>
          </a:p>
          <a:p>
            <a:pPr>
              <a:buNone/>
            </a:pPr>
            <a:r>
              <a:rPr lang="zh-TW" altLang="en-US" dirty="0"/>
              <a:t>手機支援 </a:t>
            </a:r>
            <a:r>
              <a:rPr lang="en-US" altLang="zh-TW" dirty="0"/>
              <a:t>IEEE</a:t>
            </a:r>
            <a:r>
              <a:rPr lang="zh-TW" altLang="en-US" dirty="0"/>
              <a:t> </a:t>
            </a:r>
            <a:r>
              <a:rPr lang="en-US" altLang="zh-TW" dirty="0"/>
              <a:t>802.11mc </a:t>
            </a:r>
            <a:r>
              <a:rPr lang="zh-TW" altLang="en-US" dirty="0"/>
              <a:t>， 且可以使用 </a:t>
            </a:r>
            <a:r>
              <a:rPr lang="en-US" altLang="zh-TW" dirty="0"/>
              <a:t>android 9 , API level 28 </a:t>
            </a:r>
            <a:r>
              <a:rPr lang="zh-TW" altLang="en-US" dirty="0"/>
              <a:t>以上，可以發起 </a:t>
            </a:r>
            <a:r>
              <a:rPr lang="en-US" altLang="zh-TW" dirty="0"/>
              <a:t>FTM</a:t>
            </a:r>
            <a:r>
              <a:rPr lang="zh-TW" altLang="en-US" dirty="0"/>
              <a:t> </a:t>
            </a:r>
            <a:r>
              <a:rPr lang="en-US" altLang="zh-TW" dirty="0"/>
              <a:t>ranging session 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4968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ED19973-7527-E4C6-DAED-EAF298826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E032CF6-C067-81CC-B71D-C98644041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029F880-63EC-6E41-CBFB-854589C7F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286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95EB56F5-344E-F671-2EC5-E33D12C8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15:notes">
            <a:extLst>
              <a:ext uri="{FF2B5EF4-FFF2-40B4-BE49-F238E27FC236}">
                <a16:creationId xmlns:a16="http://schemas.microsoft.com/office/drawing/2014/main" id="{99D8D151-CAE9-ED0D-93A2-241888432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15:notes">
            <a:extLst>
              <a:ext uri="{FF2B5EF4-FFF2-40B4-BE49-F238E27FC236}">
                <a16:creationId xmlns:a16="http://schemas.microsoft.com/office/drawing/2014/main" id="{EBBC2092-1810-E57A-181F-3AAF36BD7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52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D2E659E-30D2-7E07-1F42-7450D097A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30113DC-30A8-5E6C-BBFB-91CC5DD73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383BFB8-F344-FE49-E5CE-45184CAC6D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AutoNum type="arabicPeriod"/>
            </a:pPr>
            <a:r>
              <a:rPr lang="en-US" altLang="zh-TW" dirty="0"/>
              <a:t>Initiating Fine Time Measurement (FTM) Session: The custom Android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application initiated Fine Time Measurement (FTM) ranging sessions directed at selected Access Points (APs), identified uniquely by their Basic Service </a:t>
            </a:r>
            <a:r>
              <a:rPr lang="en-US" altLang="zh-TW" dirty="0" err="1"/>
              <a:t>SetIdentifiers</a:t>
            </a:r>
            <a:r>
              <a:rPr lang="en-US" altLang="zh-TW" dirty="0"/>
              <a:t> (BSSIDs).</a:t>
            </a:r>
          </a:p>
          <a:p>
            <a:pPr marL="228600" indent="-228600">
              <a:buAutoNum type="arabicPeriod"/>
            </a:pPr>
            <a:r>
              <a:rPr lang="en-US" altLang="zh-TW" dirty="0"/>
              <a:t>Responding with FTM Frames: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dirty="0"/>
              <a:t>Upon receiving FTM requests, the Aps responded with FTM frames containing Round Trip Time (RTT) measurements.</a:t>
            </a:r>
          </a:p>
          <a:p>
            <a:pPr marL="228600" indent="-228600">
              <a:buAutoNum type="arabicPeriod"/>
            </a:pPr>
            <a:r>
              <a:rPr lang="en-US" altLang="zh-TW" dirty="0"/>
              <a:t>Processing Received Data: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The smartphone automatically processed these frames through the Android API extracting: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Distance: Calculated from the measured RTT values.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Distance Standard Deviation (</a:t>
            </a:r>
            <a:r>
              <a:rPr lang="en-US" altLang="zh-TW" dirty="0" err="1"/>
              <a:t>StdDev</a:t>
            </a:r>
            <a:r>
              <a:rPr lang="en-US" altLang="zh-TW" dirty="0"/>
              <a:t>):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altLang="zh-TW" dirty="0"/>
              <a:t>Calculated based on multiple(typically 8–16) RTT measurements per FTM ranging session, </a:t>
            </a:r>
            <a:r>
              <a:rPr lang="en-US" altLang="zh-TW" dirty="0" err="1"/>
              <a:t>reflectingmeasurement</a:t>
            </a:r>
            <a:r>
              <a:rPr lang="en-US" altLang="zh-TW" dirty="0"/>
              <a:t> stability.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Received Signal Strength Indicator (RSSI):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altLang="zh-TW" dirty="0"/>
              <a:t>Signal strength </a:t>
            </a:r>
            <a:r>
              <a:rPr lang="en-US" altLang="zh-TW" dirty="0" err="1"/>
              <a:t>indicat-ing</a:t>
            </a:r>
            <a:r>
              <a:rPr lang="en-US" altLang="zh-TW" dirty="0"/>
              <a:t> measurement quality.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Timestamp: The precise time at which measurements were recorded.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RP Label: The corresponding reference point identifier.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TW" dirty="0"/>
              <a:t>4. Data Storage: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All measurement data were logged and stored by the </a:t>
            </a:r>
            <a:r>
              <a:rPr lang="en-US" altLang="zh-TW" dirty="0" err="1"/>
              <a:t>applicationfor</a:t>
            </a:r>
            <a:r>
              <a:rPr lang="en-US" altLang="zh-TW" dirty="0"/>
              <a:t> subsequent analysis.</a:t>
            </a:r>
          </a:p>
        </p:txBody>
      </p:sp>
    </p:spTree>
    <p:extLst>
      <p:ext uri="{BB962C8B-B14F-4D97-AF65-F5344CB8AC3E}">
        <p14:creationId xmlns:p14="http://schemas.microsoft.com/office/powerpoint/2010/main" val="991441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01BE1BF-BE9E-78D3-46B7-8D84AD0AF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39368CE-E313-8CB7-A079-2AACD3AC6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7B08046-6EE2-9946-1F21-FDBD300FF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247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FB5B37D-640E-ACB8-736A-26272ED8C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44550E5C-9F69-970C-7461-5FD6633A95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5457BD28-17E4-EA00-B9AA-2B7424926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2676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2668139-B73E-8EE9-1650-C4303497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1A69BD61-167C-B210-DC2B-D9CF955B2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5B8C377-57E0-3761-BF51-5427B0FCF2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本章探討的是我們所提出的定位方法是否在真實環境下具備</a:t>
            </a:r>
            <a:r>
              <a:rPr lang="zh-TW" altLang="en-US" b="1" dirty="0"/>
              <a:t>準確性與穩定性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r>
              <a:rPr lang="zh-TW" altLang="en-US" b="1" dirty="0"/>
              <a:t>模型選擇與設計動機（</a:t>
            </a:r>
            <a:r>
              <a:rPr lang="en-US" altLang="zh-TW" b="1" dirty="0"/>
              <a:t>Why These Models</a:t>
            </a:r>
            <a:r>
              <a:rPr lang="zh-TW" altLang="en-US" b="1" dirty="0"/>
              <a:t>）</a:t>
            </a:r>
            <a:r>
              <a:rPr lang="zh-TW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KNN</a:t>
            </a:r>
            <a:r>
              <a:rPr lang="zh-TW" altLang="en-US" dirty="0"/>
              <a:t>：作為簡單且常見的 </a:t>
            </a:r>
            <a:r>
              <a:rPr lang="en-US" altLang="zh-TW" dirty="0"/>
              <a:t>baseline</a:t>
            </a:r>
            <a:r>
              <a:rPr lang="zh-TW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DNN</a:t>
            </a:r>
            <a:r>
              <a:rPr lang="zh-TW" altLang="en-US" dirty="0"/>
              <a:t>：能處理非線性關係，並支援 </a:t>
            </a:r>
            <a:r>
              <a:rPr lang="en-US" altLang="zh-TW" dirty="0"/>
              <a:t>fine-tuning</a:t>
            </a:r>
            <a:r>
              <a:rPr lang="zh-TW" altLang="en-US" dirty="0"/>
              <a:t>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 err="1"/>
              <a:t>RegDNN</a:t>
            </a:r>
            <a:r>
              <a:rPr lang="zh-TW" altLang="en-US" dirty="0"/>
              <a:t>：創新模型，用 </a:t>
            </a:r>
            <a:r>
              <a:rPr lang="en-US" altLang="zh-TW" dirty="0"/>
              <a:t>regression </a:t>
            </a:r>
            <a:r>
              <a:rPr lang="zh-TW" altLang="en-US" dirty="0"/>
              <a:t>補足 </a:t>
            </a:r>
            <a:r>
              <a:rPr lang="en-US" altLang="zh-TW" dirty="0"/>
              <a:t>FTM </a:t>
            </a:r>
            <a:r>
              <a:rPr lang="zh-TW" altLang="en-US" dirty="0"/>
              <a:t>資料稀缺的情況，減少對硬體的依賴。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b="1" dirty="0"/>
              <a:t>實驗條件與資料來源（</a:t>
            </a:r>
            <a:r>
              <a:rPr lang="en-US" altLang="zh-TW" b="1" dirty="0"/>
              <a:t>How &amp; Where</a:t>
            </a:r>
            <a:r>
              <a:rPr lang="zh-TW" altLang="en-US" b="1" dirty="0"/>
              <a:t>）</a:t>
            </a:r>
            <a:r>
              <a:rPr lang="zh-TW" altLang="en-US" dirty="0"/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實驗場域：實際部署的室內場景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評估資料：不同時間點、多種 </a:t>
            </a:r>
            <a:r>
              <a:rPr lang="en-US" altLang="zh-TW" dirty="0"/>
              <a:t>AP </a:t>
            </a:r>
            <a:r>
              <a:rPr lang="zh-TW" altLang="en-US" dirty="0"/>
              <a:t>組合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使用特徵：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 </a:t>
            </a:r>
            <a:r>
              <a:rPr lang="zh-TW" altLang="en-US" dirty="0"/>
              <a:t>距離、</a:t>
            </a:r>
            <a:r>
              <a:rPr lang="en-US" altLang="zh-TW" dirty="0" err="1"/>
              <a:t>StdDev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None/>
            </a:pPr>
            <a:r>
              <a:rPr lang="zh-TW" altLang="en-US" b="1" dirty="0"/>
              <a:t>評估指標（</a:t>
            </a:r>
            <a:r>
              <a:rPr lang="en-US" altLang="zh-TW" b="1" dirty="0"/>
              <a:t>Metrics</a:t>
            </a:r>
            <a:r>
              <a:rPr lang="zh-TW" altLang="en-US" b="1" dirty="0"/>
              <a:t>）</a:t>
            </a:r>
            <a:r>
              <a:rPr lang="zh-TW" altLang="en-US" dirty="0"/>
              <a:t>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TW" b="1" dirty="0"/>
              <a:t>Accuracy</a:t>
            </a:r>
            <a:r>
              <a:rPr lang="zh-TW" altLang="en-US" b="1" dirty="0"/>
              <a:t>、</a:t>
            </a:r>
            <a:r>
              <a:rPr lang="en-US" altLang="zh-TW" b="1" dirty="0"/>
              <a:t>Mean Distance Error (MDE)</a:t>
            </a:r>
            <a:r>
              <a:rPr lang="zh-TW" altLang="en-US" dirty="0"/>
              <a:t>：主衡量指標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 altLang="en-US" dirty="0"/>
              <a:t>這一章的目的是透過系統化的實驗，來驗證我們所提出方法的定位效能。我們比較了三種模型：</a:t>
            </a:r>
            <a:r>
              <a:rPr lang="en-US" altLang="zh-TW" dirty="0"/>
              <a:t>KNN</a:t>
            </a:r>
            <a:r>
              <a:rPr lang="zh-TW" altLang="en-US" dirty="0"/>
              <a:t>、</a:t>
            </a:r>
            <a:r>
              <a:rPr lang="en-US" altLang="zh-TW" dirty="0"/>
              <a:t>DNN </a:t>
            </a:r>
            <a:r>
              <a:rPr lang="zh-TW" altLang="en-US" dirty="0"/>
              <a:t>與我們提出的 </a:t>
            </a:r>
            <a:r>
              <a:rPr lang="en-US" altLang="zh-TW" dirty="0" err="1"/>
              <a:t>RegDNN</a:t>
            </a:r>
            <a:r>
              <a:rPr lang="zh-TW" altLang="en-US" dirty="0"/>
              <a:t>，並在不同的環境與 </a:t>
            </a:r>
            <a:r>
              <a:rPr lang="en-US" altLang="zh-TW" dirty="0"/>
              <a:t>AP </a:t>
            </a:r>
            <a:r>
              <a:rPr lang="zh-TW" altLang="en-US" dirty="0"/>
              <a:t>部署條件下進行測試，使用 </a:t>
            </a:r>
            <a:r>
              <a:rPr lang="en-US" altLang="zh-TW" dirty="0"/>
              <a:t>MDE </a:t>
            </a:r>
            <a:r>
              <a:rPr lang="zh-TW" altLang="en-US" dirty="0"/>
              <a:t>和 </a:t>
            </a:r>
            <a:r>
              <a:rPr lang="en-US" altLang="zh-TW" dirty="0"/>
              <a:t>Accuracy </a:t>
            </a:r>
            <a:r>
              <a:rPr lang="zh-TW" altLang="en-US" dirty="0"/>
              <a:t>作為評估指標。透過這樣的比較，我們可以了解準確度與硬體成本間的取捨，以及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如何在最不利條件下維持表現。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5877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C59F976-430B-08DD-54DB-738E36160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DBF22191-FA33-FD12-C5E1-FE085E7DB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7A9B613-F374-2F4C-807D-84952C77E7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這邊的實驗主要目的不是單純比較誰最好，而是幫我們決定後續的 </a:t>
            </a:r>
            <a:r>
              <a:rPr lang="en-US" altLang="zh-TW" dirty="0"/>
              <a:t>baseline </a:t>
            </a:r>
            <a:r>
              <a:rPr lang="zh-TW" altLang="en-US" dirty="0"/>
              <a:t>和目標模型。</a:t>
            </a:r>
            <a:r>
              <a:rPr lang="en-US" altLang="zh-TW" dirty="0"/>
              <a:t>RSSI-only </a:t>
            </a:r>
            <a:r>
              <a:rPr lang="zh-TW" altLang="en-US" dirty="0"/>
              <a:t>模擬的是完全沒升級的場景，而 </a:t>
            </a:r>
            <a:r>
              <a:rPr lang="en-US" altLang="zh-TW" dirty="0"/>
              <a:t>Fusion </a:t>
            </a:r>
            <a:r>
              <a:rPr lang="zh-TW" altLang="en-US" dirty="0"/>
              <a:t>則代表理想情況。我們可以看到 </a:t>
            </a:r>
            <a:r>
              <a:rPr lang="en-US" altLang="zh-TW" dirty="0"/>
              <a:t>Fusion </a:t>
            </a:r>
            <a:r>
              <a:rPr lang="zh-TW" altLang="en-US" dirty="0"/>
              <a:t>確實有效提升精度，而因為真實部署中不可能所有 </a:t>
            </a:r>
            <a:r>
              <a:rPr lang="en-US" altLang="zh-TW" dirty="0"/>
              <a:t>AP </a:t>
            </a:r>
            <a:r>
              <a:rPr lang="zh-TW" altLang="en-US" dirty="0"/>
              <a:t>都提供 </a:t>
            </a:r>
            <a:r>
              <a:rPr lang="en-US" altLang="zh-TW" dirty="0"/>
              <a:t>FTM</a:t>
            </a:r>
            <a:r>
              <a:rPr lang="zh-TW" altLang="en-US" dirty="0"/>
              <a:t>，所以我們不考慮 </a:t>
            </a:r>
            <a:r>
              <a:rPr lang="en-US" altLang="zh-TW" dirty="0"/>
              <a:t>FTM-only</a:t>
            </a:r>
            <a:r>
              <a:rPr lang="zh-TW" altLang="en-US" dirty="0"/>
              <a:t>，而是以 </a:t>
            </a:r>
            <a:r>
              <a:rPr lang="en-US" altLang="zh-TW" dirty="0"/>
              <a:t>Fusion </a:t>
            </a:r>
            <a:r>
              <a:rPr lang="zh-TW" altLang="en-US" dirty="0"/>
              <a:t>作為後續比較的主軸。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為了確認不同資料組合下的定位效果，我們先在 </a:t>
            </a:r>
            <a:r>
              <a:rPr lang="en-US" altLang="zh-TW" dirty="0"/>
              <a:t>KNN </a:t>
            </a:r>
            <a:r>
              <a:rPr lang="zh-TW" altLang="en-US" dirty="0"/>
              <a:t>下測試三種輸入特徵：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RSSI-only</a:t>
            </a:r>
            <a:r>
              <a:rPr lang="zh-TW" altLang="en-US" dirty="0"/>
              <a:t>（</a:t>
            </a:r>
            <a:r>
              <a:rPr lang="en-US" altLang="zh-TW" dirty="0"/>
              <a:t>Baseline</a:t>
            </a:r>
            <a:r>
              <a:rPr lang="zh-TW" altLang="en-US" dirty="0"/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FTM-only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 + FTM</a:t>
            </a:r>
            <a:r>
              <a:rPr lang="zh-TW" altLang="en-US" dirty="0"/>
              <a:t>（</a:t>
            </a:r>
            <a:r>
              <a:rPr lang="en-US" altLang="zh-TW" dirty="0"/>
              <a:t>Data Fusion</a:t>
            </a:r>
            <a:r>
              <a:rPr lang="zh-TW" altLang="en-US" dirty="0"/>
              <a:t>）</a:t>
            </a:r>
          </a:p>
          <a:p>
            <a:pPr>
              <a:buNone/>
            </a:pPr>
            <a:r>
              <a:rPr lang="zh-TW" altLang="en-US" dirty="0"/>
              <a:t>🔸從結果看，</a:t>
            </a:r>
            <a:r>
              <a:rPr lang="en-US" altLang="zh-TW" dirty="0"/>
              <a:t>FTM </a:t>
            </a:r>
            <a:r>
              <a:rPr lang="zh-TW" altLang="en-US" dirty="0"/>
              <a:t>比 </a:t>
            </a:r>
            <a:r>
              <a:rPr lang="en-US" altLang="zh-TW" dirty="0"/>
              <a:t>RSSI </a:t>
            </a:r>
            <a:r>
              <a:rPr lang="zh-TW" altLang="en-US" dirty="0"/>
              <a:t>更準，而融合後效果更好。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從這個比較結果我們定義：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RSSI-only </a:t>
            </a:r>
            <a:r>
              <a:rPr lang="zh-TW" altLang="en-US" b="1" dirty="0"/>
              <a:t>作為 </a:t>
            </a:r>
            <a:r>
              <a:rPr lang="en-US" altLang="zh-TW" b="1" dirty="0"/>
              <a:t>baseline</a:t>
            </a:r>
            <a:r>
              <a:rPr lang="zh-TW" altLang="en-US" dirty="0"/>
              <a:t>（模擬未升級的傳統環境）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RSSI + FTM </a:t>
            </a:r>
            <a:r>
              <a:rPr lang="zh-TW" altLang="en-US" b="1" dirty="0"/>
              <a:t>作為目標組合</a:t>
            </a:r>
            <a:r>
              <a:rPr lang="zh-TW" altLang="en-US" dirty="0"/>
              <a:t>（後續分析 </a:t>
            </a:r>
            <a:r>
              <a:rPr lang="en-US" altLang="zh-TW" dirty="0"/>
              <a:t>AP </a:t>
            </a:r>
            <a:r>
              <a:rPr lang="zh-TW" altLang="en-US" dirty="0"/>
              <a:t>升級時會對齊這個）</a:t>
            </a:r>
          </a:p>
          <a:p>
            <a:r>
              <a:rPr lang="zh-TW" altLang="en-US" dirty="0"/>
              <a:t>☑️「</a:t>
            </a:r>
            <a:r>
              <a:rPr lang="en-US" altLang="zh-TW" dirty="0"/>
              <a:t>FTM-only </a:t>
            </a:r>
            <a:r>
              <a:rPr lang="zh-TW" altLang="en-US" dirty="0"/>
              <a:t>不列入後續比較，是因為實際部署中 </a:t>
            </a:r>
            <a:r>
              <a:rPr lang="en-US" altLang="zh-TW" dirty="0"/>
              <a:t>FTM </a:t>
            </a:r>
            <a:r>
              <a:rPr lang="zh-TW" altLang="en-US" dirty="0"/>
              <a:t>是不完整的，只會存在於部分升級的 </a:t>
            </a:r>
            <a:r>
              <a:rPr lang="en-US" altLang="zh-TW" dirty="0"/>
              <a:t>AP </a:t>
            </a:r>
            <a:r>
              <a:rPr lang="zh-TW" altLang="en-US" dirty="0"/>
              <a:t>上。」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06699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5DF1DBD-57FF-61B0-06AA-EE192B05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6CB51B7-93C3-C5FF-29DC-491D638493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A075AD4-74E9-9B3B-10DE-C0C01C459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+mj-lt"/>
              <a:buAutoNum type="arabicPeriod"/>
            </a:pPr>
            <a:r>
              <a:rPr lang="zh-TW" altLang="en-US" b="1" dirty="0"/>
              <a:t>動機</a:t>
            </a:r>
            <a:r>
              <a:rPr lang="zh-TW" altLang="en-US" dirty="0"/>
              <a:t>：</a:t>
            </a:r>
            <a:r>
              <a:rPr lang="en-US" altLang="zh-TW" dirty="0"/>
              <a:t>FTM AP </a:t>
            </a:r>
            <a:r>
              <a:rPr lang="zh-TW" altLang="en-US" dirty="0"/>
              <a:t>成本較高，我們要找「最小升級量」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結果重點</a:t>
            </a:r>
            <a:r>
              <a:rPr lang="zh-TW" altLang="en-US" dirty="0"/>
              <a:t>：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一個 </a:t>
            </a:r>
            <a:r>
              <a:rPr lang="en-US" altLang="zh-TW" dirty="0"/>
              <a:t>AP</a:t>
            </a:r>
            <a:r>
              <a:rPr lang="zh-TW" altLang="en-US" dirty="0"/>
              <a:t>：</a:t>
            </a:r>
            <a:r>
              <a:rPr lang="en-US" altLang="zh-TW" dirty="0"/>
              <a:t>FTM-only </a:t>
            </a:r>
            <a:r>
              <a:rPr lang="zh-TW" altLang="en-US" dirty="0"/>
              <a:t>超爛；</a:t>
            </a:r>
            <a:r>
              <a:rPr lang="en-US" altLang="zh-TW" dirty="0"/>
              <a:t>RSSI+FTM </a:t>
            </a:r>
            <a:r>
              <a:rPr lang="zh-TW" altLang="en-US" dirty="0"/>
              <a:t>還過得去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兩個 </a:t>
            </a:r>
            <a:r>
              <a:rPr lang="en-US" altLang="zh-TW" dirty="0"/>
              <a:t>AP</a:t>
            </a:r>
            <a:r>
              <a:rPr lang="zh-TW" altLang="en-US" dirty="0"/>
              <a:t>：</a:t>
            </a:r>
            <a:r>
              <a:rPr lang="en-US" altLang="zh-TW" dirty="0"/>
              <a:t>RSSI+FTM </a:t>
            </a:r>
            <a:r>
              <a:rPr lang="zh-TW" altLang="en-US" b="1" dirty="0"/>
              <a:t>已經超越 </a:t>
            </a:r>
            <a:r>
              <a:rPr lang="en-US" altLang="zh-TW" b="1" dirty="0"/>
              <a:t>baseline</a:t>
            </a:r>
            <a:endParaRPr lang="zh-TW" altLang="en-US" dirty="0"/>
          </a:p>
          <a:p>
            <a:pPr>
              <a:buFont typeface="+mj-lt"/>
              <a:buAutoNum type="arabicPeriod"/>
            </a:pPr>
            <a:r>
              <a:rPr lang="zh-TW" altLang="en-US" b="1" dirty="0"/>
              <a:t>結論</a:t>
            </a:r>
            <a:r>
              <a:rPr lang="zh-TW" altLang="en-US" dirty="0"/>
              <a:t>：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altLang="zh-TW" dirty="0"/>
              <a:t>RSSI+FTM </a:t>
            </a:r>
            <a:r>
              <a:rPr lang="zh-TW" altLang="en-US" dirty="0"/>
              <a:t>具備</a:t>
            </a:r>
            <a:r>
              <a:rPr lang="zh-TW" altLang="en-US" b="1" dirty="0"/>
              <a:t>更高容錯與成本效益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後續實驗會以 </a:t>
            </a:r>
            <a:r>
              <a:rPr lang="en-US" altLang="zh-TW" dirty="0"/>
              <a:t>RSSI+FTM </a:t>
            </a:r>
            <a:r>
              <a:rPr lang="zh-TW" altLang="en-US" dirty="0"/>
              <a:t>作為主架構進行延伸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2421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8602A8B1-6D4F-2E33-6528-FFE96198F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784FE53-341F-1A13-AF7E-3968137B2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A11EE2F-6F7B-299B-1DF8-FBCD0E80A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可以看到只升級 </a:t>
            </a:r>
            <a:r>
              <a:rPr lang="en-US" altLang="zh-TW" dirty="0"/>
              <a:t>1 </a:t>
            </a:r>
            <a:r>
              <a:rPr lang="zh-TW" altLang="en-US" dirty="0"/>
              <a:t>顆 </a:t>
            </a:r>
            <a:r>
              <a:rPr lang="en-US" altLang="zh-TW" dirty="0"/>
              <a:t>AP </a:t>
            </a:r>
            <a:r>
              <a:rPr lang="zh-TW" altLang="en-US" dirty="0"/>
              <a:t>效果就已經很好，之後每多升一顆提升幅度逐漸趨緩，證明有「邊際效益遞減」的現象。這也意味著只要升級 </a:t>
            </a:r>
            <a:r>
              <a:rPr lang="en-US" altLang="zh-TW" dirty="0"/>
              <a:t>1~2 </a:t>
            </a:r>
            <a:r>
              <a:rPr lang="zh-TW" altLang="en-US" dirty="0"/>
              <a:t>顆就可能擊敗原本的 </a:t>
            </a:r>
            <a:r>
              <a:rPr lang="en-US" altLang="zh-TW" dirty="0"/>
              <a:t>RSSI-only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在正常情況下，我們會將原先已經使用的 </a:t>
            </a:r>
            <a:r>
              <a:rPr lang="en-US" altLang="zh-TW" dirty="0"/>
              <a:t>traditional AP </a:t>
            </a:r>
            <a:r>
              <a:rPr lang="zh-TW" altLang="en-US" dirty="0"/>
              <a:t>去做替換，換成新的 </a:t>
            </a:r>
            <a:r>
              <a:rPr lang="en-US" altLang="zh-TW" dirty="0" err="1"/>
              <a:t>mcAP</a:t>
            </a:r>
            <a:r>
              <a:rPr lang="zh-TW" altLang="en-US" dirty="0"/>
              <a:t>，不過一次全換</a:t>
            </a:r>
            <a:r>
              <a:rPr lang="en-US" altLang="zh-TW" dirty="0"/>
              <a:t>cost</a:t>
            </a:r>
            <a:r>
              <a:rPr lang="zh-TW" altLang="en-US" dirty="0"/>
              <a:t>高，而且也不可能因為把某幾顆換成 </a:t>
            </a:r>
            <a:r>
              <a:rPr lang="en-US" altLang="zh-TW" dirty="0" err="1"/>
              <a:t>mcAP</a:t>
            </a:r>
            <a:r>
              <a:rPr lang="zh-TW" altLang="en-US" dirty="0"/>
              <a:t>，其他</a:t>
            </a:r>
            <a:r>
              <a:rPr lang="en-US" altLang="zh-TW" dirty="0"/>
              <a:t>traditional AP </a:t>
            </a:r>
            <a:r>
              <a:rPr lang="zh-TW" altLang="en-US" dirty="0"/>
              <a:t>就拋棄不用，所以本實驗就是在研究，在現有的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traditional AP </a:t>
            </a:r>
            <a:r>
              <a:rPr lang="zh-TW" altLang="en-US" dirty="0"/>
              <a:t>下，我去更新部分</a:t>
            </a:r>
            <a:r>
              <a:rPr lang="en-US" altLang="zh-TW" dirty="0"/>
              <a:t>AP</a:t>
            </a:r>
            <a:r>
              <a:rPr lang="zh-TW" altLang="en-US" dirty="0"/>
              <a:t>成為 </a:t>
            </a:r>
            <a:r>
              <a:rPr lang="en-US" altLang="zh-TW" dirty="0" err="1"/>
              <a:t>mcAP</a:t>
            </a:r>
            <a:r>
              <a:rPr lang="zh-TW" altLang="en-US" dirty="0"/>
              <a:t>，對於室內定位的影響，後續實驗也都是以更新 </a:t>
            </a:r>
            <a:r>
              <a:rPr lang="en-US" altLang="zh-TW" dirty="0"/>
              <a:t>AP </a:t>
            </a:r>
            <a:r>
              <a:rPr lang="zh-TW" altLang="en-US" dirty="0"/>
              <a:t>去探討</a:t>
            </a:r>
          </a:p>
        </p:txBody>
      </p:sp>
    </p:spTree>
    <p:extLst>
      <p:ext uri="{BB962C8B-B14F-4D97-AF65-F5344CB8AC3E}">
        <p14:creationId xmlns:p14="http://schemas.microsoft.com/office/powerpoint/2010/main" val="42649813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85C3F98-FF29-DB32-A4D9-02A5079AA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9D072843-1C7F-471A-5F71-65C0F5DBE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D6CC048B-96F8-6641-71CD-76A6B0FE4B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開始更細節的探討，探討如果只有更新 </a:t>
            </a:r>
            <a:r>
              <a:rPr lang="en-US" altLang="zh-TW" dirty="0"/>
              <a:t>n </a:t>
            </a:r>
            <a:r>
              <a:rPr lang="zh-TW" altLang="en-US" dirty="0"/>
              <a:t>個的情況下，不同更新的組合是對於定位之影響，會發現有的組合較好，有的結果相比起來比較沒那麼好，並且這部分實驗也會帶出後續，我會探討 更新幾顆 </a:t>
            </a:r>
            <a:r>
              <a:rPr lang="en-US" altLang="zh-TW" dirty="0"/>
              <a:t>AP </a:t>
            </a:r>
            <a:r>
              <a:rPr lang="zh-TW" altLang="en-US" dirty="0"/>
              <a:t>組合所使用，例如後續我探討更新 </a:t>
            </a:r>
            <a:r>
              <a:rPr lang="en-US" altLang="zh-TW" dirty="0"/>
              <a:t>2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，我就會變成 </a:t>
            </a:r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(best)</a:t>
            </a:r>
            <a:r>
              <a:rPr lang="zh-TW" altLang="en-US" dirty="0"/>
              <a:t>，代表更新效果最好組合，所以本實驗也是方位後續稍微鋪墊，讓讀者知道我 </a:t>
            </a:r>
            <a:r>
              <a:rPr lang="en-US" altLang="zh-TW" dirty="0"/>
              <a:t>(best) </a:t>
            </a:r>
            <a:r>
              <a:rPr lang="zh-TW" altLang="en-US" dirty="0"/>
              <a:t>所代表意義，代表我選了哪幾顆最為更新，同時本實驗也會帶出，原來更新不同組合的 </a:t>
            </a:r>
            <a:r>
              <a:rPr lang="en-US" altLang="zh-TW" dirty="0"/>
              <a:t>AP </a:t>
            </a:r>
            <a:r>
              <a:rPr lang="zh-TW" altLang="en-US" dirty="0"/>
              <a:t>會有這樣的差異，我會說，雖然知道找出最好的更新組合對於準確度提升可以更上一層樓，不過礙於室內空間的和 </a:t>
            </a:r>
            <a:r>
              <a:rPr lang="en-US" altLang="zh-TW" dirty="0"/>
              <a:t>fingerprint </a:t>
            </a:r>
            <a:r>
              <a:rPr lang="zh-TW" altLang="en-US" dirty="0"/>
              <a:t>的複雜性，很難有系統化的方法能夠找出應該優先更新哪個 </a:t>
            </a:r>
            <a:r>
              <a:rPr lang="en-US" altLang="zh-TW" dirty="0"/>
              <a:t>AP</a:t>
            </a:r>
            <a:r>
              <a:rPr lang="zh-TW" altLang="en-US" dirty="0"/>
              <a:t>，所以後面我會提出一個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模型，試圖讓就算不幸選到較差的 </a:t>
            </a:r>
            <a:r>
              <a:rPr lang="en-US" altLang="zh-TW" dirty="0"/>
              <a:t>AP </a:t>
            </a:r>
            <a:r>
              <a:rPr lang="zh-TW" altLang="en-US" dirty="0"/>
              <a:t>組合，也可以讓準確度不輸選到最佳組合的模型太多，甚至可以超越原先的 </a:t>
            </a:r>
            <a:r>
              <a:rPr lang="en-US" altLang="zh-TW" dirty="0"/>
              <a:t>DNN </a:t>
            </a:r>
            <a:r>
              <a:rPr lang="zh-TW" altLang="en-US" dirty="0"/>
              <a:t>選到最佳組合</a:t>
            </a:r>
            <a:r>
              <a:rPr lang="en-US" altLang="zh-TW" dirty="0"/>
              <a:t>AP</a:t>
            </a:r>
            <a:r>
              <a:rPr lang="zh-TW" altLang="en-US" dirty="0"/>
              <a:t>的模型，我提到的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會在後續呈現</a:t>
            </a:r>
          </a:p>
        </p:txBody>
      </p:sp>
    </p:spTree>
    <p:extLst>
      <p:ext uri="{BB962C8B-B14F-4D97-AF65-F5344CB8AC3E}">
        <p14:creationId xmlns:p14="http://schemas.microsoft.com/office/powerpoint/2010/main" val="1276641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CC79CD1-CFE6-7C5C-C962-A8C6129F7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77DFB29-352F-8A56-AEE0-DD2213FDB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B6F0AF57-EAFE-4BE8-4606-A7C1BDAFC5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b="1" dirty="0"/>
              <a:t>🎯 什麼是線性關係？</a:t>
            </a:r>
          </a:p>
          <a:p>
            <a:pPr>
              <a:buNone/>
            </a:pPr>
            <a:r>
              <a:rPr lang="zh-TW" altLang="en-US" dirty="0"/>
              <a:t>如果 </a:t>
            </a:r>
            <a:r>
              <a:rPr lang="en-US" altLang="zh-TW" dirty="0"/>
              <a:t>RSSI </a:t>
            </a:r>
            <a:r>
              <a:rPr lang="zh-TW" altLang="en-US" dirty="0"/>
              <a:t>越小 → 距離越遠，那就是線性關係，</a:t>
            </a:r>
            <a:r>
              <a:rPr lang="en-US" altLang="zh-TW" dirty="0"/>
              <a:t>KNN </a:t>
            </a:r>
            <a:r>
              <a:rPr lang="zh-TW" altLang="en-US" dirty="0"/>
              <a:t>很擅長這種。</a:t>
            </a:r>
          </a:p>
          <a:p>
            <a:pPr>
              <a:buNone/>
            </a:pPr>
            <a:r>
              <a:rPr lang="zh-TW" altLang="en-US" b="1" dirty="0"/>
              <a:t>🎯 非線性關係的例子：</a:t>
            </a:r>
          </a:p>
          <a:p>
            <a:pPr>
              <a:buNone/>
            </a:pPr>
            <a:r>
              <a:rPr lang="zh-TW" altLang="en-US" dirty="0"/>
              <a:t>但在真實情況中，可能是這樣的關係：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在某個角落會有「反射干擾」 → </a:t>
            </a:r>
            <a:r>
              <a:rPr lang="en-US" altLang="zh-TW" dirty="0"/>
              <a:t>RSSI </a:t>
            </a:r>
            <a:r>
              <a:rPr lang="zh-TW" altLang="en-US" dirty="0"/>
              <a:t>變弱，但實際上距離沒變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 </a:t>
            </a:r>
            <a:r>
              <a:rPr lang="zh-TW" altLang="en-US" dirty="0"/>
              <a:t>不同組合之間還可能因環境變化而有複雜交互影響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或者說 </a:t>
            </a:r>
            <a:r>
              <a:rPr lang="en-US" altLang="zh-TW" dirty="0"/>
              <a:t>FTM </a:t>
            </a:r>
            <a:r>
              <a:rPr lang="zh-TW" altLang="en-US" dirty="0"/>
              <a:t>的距離穩定性（</a:t>
            </a:r>
            <a:r>
              <a:rPr lang="en-US" altLang="zh-TW" dirty="0" err="1"/>
              <a:t>StdDev</a:t>
            </a:r>
            <a:r>
              <a:rPr lang="zh-TW" altLang="en-US" dirty="0"/>
              <a:t>）低時模型才信任這個距離</a:t>
            </a:r>
          </a:p>
          <a:p>
            <a:r>
              <a:rPr lang="zh-TW" altLang="en-US" dirty="0"/>
              <a:t>➡️ </a:t>
            </a:r>
            <a:r>
              <a:rPr lang="zh-TW" altLang="en-US" b="1" dirty="0"/>
              <a:t>這些都是非線性的：不是每一個特徵單獨決定結果，而是互相影響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709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FF3671D-1170-EAC9-EECC-D8FC989A9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1C1F1D83-96D0-48A4-D5FA-9095A9EBBE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5737C35-127D-9430-7228-D303A0A87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插入你提供的 </a:t>
            </a:r>
            <a:r>
              <a:rPr lang="en-US" altLang="zh-TW" dirty="0"/>
              <a:t>Initial (0 week) </a:t>
            </a:r>
            <a:r>
              <a:rPr lang="zh-TW" altLang="en-US" dirty="0"/>
              <a:t>表格或簡化成 </a:t>
            </a:r>
            <a:r>
              <a:rPr lang="en-US" altLang="zh-TW" dirty="0"/>
              <a:t>bar chart</a:t>
            </a:r>
            <a:r>
              <a:rPr lang="zh-TW" altLang="en-US" dirty="0"/>
              <a:t>（每個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數下的 </a:t>
            </a:r>
            <a:r>
              <a:rPr lang="en-US" altLang="zh-TW" dirty="0"/>
              <a:t>KNN vs DNN MDE </a:t>
            </a:r>
            <a:r>
              <a:rPr lang="zh-TW" altLang="en-US" dirty="0"/>
              <a:t>對比）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🔹 精簡重點：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DNN </a:t>
            </a:r>
            <a:r>
              <a:rPr lang="zh-TW" altLang="en-US" dirty="0"/>
              <a:t>在 </a:t>
            </a:r>
            <a:r>
              <a:rPr lang="en-US" altLang="zh-TW" b="1" dirty="0" err="1"/>
              <a:t>mcAP</a:t>
            </a:r>
            <a:r>
              <a:rPr lang="en-US" altLang="zh-TW" b="1" dirty="0"/>
              <a:t> &gt; 0 </a:t>
            </a:r>
            <a:r>
              <a:rPr lang="zh-TW" altLang="en-US" b="1" dirty="0"/>
              <a:t>時效果顯著優於 </a:t>
            </a:r>
            <a:r>
              <a:rPr lang="en-US" altLang="zh-TW" b="1" dirty="0"/>
              <a:t>KNN</a:t>
            </a:r>
            <a:endParaRPr lang="zh-TW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加入 </a:t>
            </a:r>
            <a:r>
              <a:rPr lang="en-US" altLang="zh-TW" dirty="0"/>
              <a:t>FTM +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後，</a:t>
            </a:r>
            <a:r>
              <a:rPr lang="en-US" altLang="zh-TW" dirty="0"/>
              <a:t>DNN </a:t>
            </a:r>
            <a:r>
              <a:rPr lang="zh-TW" altLang="en-US" dirty="0"/>
              <a:t>的非線性學習能力開始展現優勢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基線下 </a:t>
            </a:r>
            <a:r>
              <a:rPr lang="en-US" altLang="zh-TW" dirty="0"/>
              <a:t>DNN </a:t>
            </a:r>
            <a:r>
              <a:rPr lang="zh-TW" altLang="en-US" dirty="0"/>
              <a:t>較差是因為欠缺可辨識特徵（只有 </a:t>
            </a:r>
            <a:r>
              <a:rPr lang="en-US" altLang="zh-TW" dirty="0"/>
              <a:t>RSSI</a:t>
            </a:r>
            <a:r>
              <a:rPr lang="zh-TW" altLang="en-US" dirty="0"/>
              <a:t>）</a:t>
            </a:r>
          </a:p>
          <a:p>
            <a:endParaRPr lang="en-US" altLang="zh-TW" dirty="0"/>
          </a:p>
          <a:p>
            <a:pPr>
              <a:buNone/>
            </a:pPr>
            <a:r>
              <a:rPr lang="zh-TW" altLang="en-US" dirty="0"/>
              <a:t>❗ </a:t>
            </a:r>
            <a:r>
              <a:rPr lang="en-US" altLang="zh-TW" b="1" dirty="0"/>
              <a:t>DNN </a:t>
            </a:r>
            <a:r>
              <a:rPr lang="zh-TW" altLang="en-US" b="1" dirty="0"/>
              <a:t>表現在 </a:t>
            </a:r>
            <a:r>
              <a:rPr lang="en-US" altLang="zh-TW" b="1" dirty="0" err="1"/>
              <a:t>mcAP</a:t>
            </a:r>
            <a:r>
              <a:rPr lang="en-US" altLang="zh-TW" b="1" dirty="0"/>
              <a:t> </a:t>
            </a:r>
            <a:r>
              <a:rPr lang="zh-TW" altLang="en-US" b="1" dirty="0"/>
              <a:t>數量增加時明顯優於 </a:t>
            </a:r>
            <a:r>
              <a:rPr lang="en-US" altLang="zh-TW" b="1" dirty="0"/>
              <a:t>KNN</a:t>
            </a:r>
            <a:endParaRPr lang="zh-TW" altLang="en-US" dirty="0"/>
          </a:p>
          <a:p>
            <a:pPr>
              <a:buNone/>
            </a:pPr>
            <a:r>
              <a:rPr lang="zh-TW" altLang="en-US" dirty="0"/>
              <a:t>❌ 唯一例外是 </a:t>
            </a:r>
            <a:r>
              <a:rPr lang="en-US" altLang="zh-TW" b="1" dirty="0"/>
              <a:t>0 </a:t>
            </a:r>
            <a:r>
              <a:rPr lang="en-US" altLang="zh-TW" b="1" dirty="0" err="1"/>
              <a:t>mcAP</a:t>
            </a:r>
            <a:r>
              <a:rPr lang="en-US" altLang="zh-TW" b="1" dirty="0"/>
              <a:t> </a:t>
            </a:r>
            <a:r>
              <a:rPr lang="zh-TW" altLang="en-US" b="1" dirty="0"/>
              <a:t>情境</a:t>
            </a:r>
            <a:r>
              <a:rPr lang="zh-TW" altLang="en-US" dirty="0"/>
              <a:t>，</a:t>
            </a:r>
            <a:r>
              <a:rPr lang="en-US" altLang="zh-TW" dirty="0"/>
              <a:t>DNN </a:t>
            </a:r>
            <a:r>
              <a:rPr lang="zh-TW" altLang="en-US" dirty="0"/>
              <a:t>表現較差，合理因為僅有 </a:t>
            </a:r>
            <a:r>
              <a:rPr lang="en-US" altLang="zh-TW" dirty="0"/>
              <a:t>RSSI </a:t>
            </a:r>
            <a:r>
              <a:rPr lang="zh-TW" altLang="en-US" dirty="0"/>
              <a:t>特徵（線性、不穩定）</a:t>
            </a:r>
          </a:p>
          <a:p>
            <a:r>
              <a:rPr lang="zh-TW" altLang="en-US" dirty="0"/>
              <a:t>✅ 當引入距離與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後，</a:t>
            </a:r>
            <a:r>
              <a:rPr lang="en-US" altLang="zh-TW" b="1" dirty="0"/>
              <a:t>DNN </a:t>
            </a:r>
            <a:r>
              <a:rPr lang="zh-TW" altLang="en-US" b="1" dirty="0"/>
              <a:t>可學到複雜特徵加權 → 精度急劇提升</a:t>
            </a:r>
            <a:endParaRPr lang="zh-TW" altLang="en-US" dirty="0"/>
          </a:p>
          <a:p>
            <a:endParaRPr lang="en-US" altLang="zh-TW" dirty="0"/>
          </a:p>
          <a:p>
            <a:pPr>
              <a:buNone/>
            </a:pPr>
            <a:r>
              <a:rPr lang="zh-TW" altLang="en-US" dirty="0"/>
              <a:t>隨著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數量增加，</a:t>
            </a:r>
            <a:r>
              <a:rPr lang="en-US" altLang="zh-TW" b="1" dirty="0"/>
              <a:t>DNN </a:t>
            </a:r>
            <a:r>
              <a:rPr lang="zh-TW" altLang="en-US" b="1" dirty="0"/>
              <a:t>優勢越明顯且穩定</a:t>
            </a:r>
            <a:endParaRPr lang="zh-TW" altLang="en-US" dirty="0"/>
          </a:p>
          <a:p>
            <a:r>
              <a:rPr lang="zh-TW" altLang="en-US" dirty="0"/>
              <a:t>整體來看，</a:t>
            </a:r>
            <a:r>
              <a:rPr lang="en-US" altLang="zh-TW" b="1" dirty="0"/>
              <a:t>DNN consistently outperforms KNN in early-stage accuracy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1,2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差異較顯著，因為還沒有全部 </a:t>
            </a:r>
            <a:r>
              <a:rPr lang="en-US" altLang="zh-TW" dirty="0"/>
              <a:t>AP</a:t>
            </a:r>
            <a:r>
              <a:rPr lang="zh-TW" altLang="en-US" dirty="0"/>
              <a:t> 都有 </a:t>
            </a:r>
            <a:r>
              <a:rPr lang="en-US" altLang="zh-TW" dirty="0"/>
              <a:t>distance </a:t>
            </a:r>
            <a:r>
              <a:rPr lang="zh-TW" altLang="en-US" dirty="0"/>
              <a:t>資料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3,4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差異較顯著，大部分</a:t>
            </a:r>
            <a:r>
              <a:rPr lang="en-US" altLang="zh-TW" dirty="0"/>
              <a:t>AP</a:t>
            </a:r>
            <a:r>
              <a:rPr lang="zh-TW" altLang="en-US" dirty="0"/>
              <a:t>都提供 </a:t>
            </a:r>
            <a:r>
              <a:rPr lang="en-US" altLang="zh-TW" dirty="0"/>
              <a:t>distance </a:t>
            </a:r>
            <a:r>
              <a:rPr lang="zh-TW" altLang="en-US" dirty="0"/>
              <a:t>資料後，增強線性關係，且 </a:t>
            </a:r>
            <a:r>
              <a:rPr lang="en-US" altLang="zh-TW" dirty="0"/>
              <a:t>FTM</a:t>
            </a:r>
            <a:r>
              <a:rPr lang="zh-TW" altLang="en-US" dirty="0"/>
              <a:t> 資料的穩定性和精確度都較高，所以模型很容易學習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182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1C78B93-1D3F-61CA-E4C7-213DC333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EC5F2117-69CF-2461-E8E6-359A88191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DF4C9CE0-1232-D9E0-1672-FD90BB196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7966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675CC26-AC7A-6A18-9839-506D1E095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DBC10A4-3AE6-BEE1-CD6D-467C787E0F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814E4A1-EAE8-0D8A-3747-645BBBE808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b="1" dirty="0"/>
              <a:t>📄 第 </a:t>
            </a:r>
            <a:r>
              <a:rPr lang="en-US" altLang="zh-TW" b="1" dirty="0"/>
              <a:t>3 </a:t>
            </a:r>
            <a:r>
              <a:rPr lang="zh-TW" altLang="en-US" b="1" dirty="0"/>
              <a:t>頁：模型穩定性與時間衰退分析</a:t>
            </a:r>
          </a:p>
          <a:p>
            <a:pPr>
              <a:buNone/>
            </a:pPr>
            <a:r>
              <a:rPr lang="zh-TW" altLang="en-US" b="1" dirty="0"/>
              <a:t>投影片標題建議：</a:t>
            </a:r>
          </a:p>
          <a:p>
            <a:pPr>
              <a:buNone/>
            </a:pPr>
            <a:r>
              <a:rPr lang="en-US" altLang="zh-TW" dirty="0"/>
              <a:t>Time-Based Degradation: KNN vs. DNN</a:t>
            </a:r>
            <a:br>
              <a:rPr lang="en-US" altLang="zh-TW" dirty="0"/>
            </a:br>
            <a:r>
              <a:rPr lang="zh-TW" altLang="en-US" dirty="0"/>
              <a:t>隨時間的模型穩定性比較</a:t>
            </a:r>
          </a:p>
          <a:p>
            <a:pPr>
              <a:buNone/>
            </a:pPr>
            <a:r>
              <a:rPr lang="zh-TW" altLang="en-US" b="1" dirty="0"/>
              <a:t>建議內容：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🔹 插入你提供的兩張折線圖：</a:t>
            </a:r>
            <a:r>
              <a:rPr lang="en-US" altLang="zh-TW" dirty="0"/>
              <a:t>MDE / Accuracy over weeks</a:t>
            </a:r>
            <a:r>
              <a:rPr lang="zh-TW" altLang="en-US" dirty="0"/>
              <a:t>（你已有圖片）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🔹 精簡 </a:t>
            </a:r>
            <a:r>
              <a:rPr lang="en-US" altLang="zh-TW" dirty="0"/>
              <a:t>bullet</a:t>
            </a:r>
            <a:r>
              <a:rPr lang="zh-TW" altLang="en-US" dirty="0"/>
              <a:t>：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RSSI-only </a:t>
            </a:r>
            <a:r>
              <a:rPr lang="zh-TW" altLang="en-US" dirty="0"/>
              <a:t>模型退化最嚴重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升級更多 </a:t>
            </a:r>
            <a:r>
              <a:rPr lang="en-US" altLang="zh-TW" dirty="0"/>
              <a:t>AP</a:t>
            </a:r>
            <a:r>
              <a:rPr lang="zh-TW" altLang="en-US" dirty="0"/>
              <a:t>（</a:t>
            </a:r>
            <a:r>
              <a:rPr lang="en-US" altLang="zh-TW" dirty="0" err="1"/>
              <a:t>mcAP</a:t>
            </a:r>
            <a:r>
              <a:rPr lang="zh-TW" altLang="en-US" dirty="0"/>
              <a:t>）能有效減緩衰退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DNN </a:t>
            </a:r>
            <a:r>
              <a:rPr lang="zh-TW" altLang="en-US" dirty="0"/>
              <a:t>初期下降稍快，但後續可 </a:t>
            </a:r>
            <a:r>
              <a:rPr lang="en-US" altLang="zh-TW" dirty="0"/>
              <a:t>fine-tune</a:t>
            </a:r>
            <a:r>
              <a:rPr lang="zh-TW" altLang="en-US" dirty="0"/>
              <a:t>，具備長期恢復潛力</a:t>
            </a:r>
          </a:p>
          <a:p>
            <a:pPr>
              <a:buNone/>
            </a:pPr>
            <a:r>
              <a:rPr lang="zh-TW" altLang="en-US" b="1" dirty="0"/>
              <a:t>🧠 結語鋪陳（可放第 </a:t>
            </a:r>
            <a:r>
              <a:rPr lang="en-US" altLang="zh-TW" b="1" dirty="0"/>
              <a:t>3 </a:t>
            </a:r>
            <a:r>
              <a:rPr lang="zh-TW" altLang="en-US" b="1" dirty="0"/>
              <a:t>頁最下方）：</a:t>
            </a:r>
          </a:p>
          <a:p>
            <a:r>
              <a:rPr lang="zh-TW" altLang="en-US" dirty="0"/>
              <a:t>本章顯示：</a:t>
            </a:r>
            <a:r>
              <a:rPr lang="en-US" altLang="zh-TW" dirty="0"/>
              <a:t>DNN </a:t>
            </a:r>
            <a:r>
              <a:rPr lang="zh-TW" altLang="en-US" dirty="0"/>
              <a:t>雖有初期敏感性，但其適應能力與對多模態特徵的利用，使其更適合部署於長期運作的室內定位系統中。下一章我們將說明如何透過 </a:t>
            </a:r>
            <a:r>
              <a:rPr lang="en-US" altLang="zh-TW" dirty="0"/>
              <a:t>fine-tuning </a:t>
            </a:r>
            <a:r>
              <a:rPr lang="zh-TW" altLang="en-US" dirty="0"/>
              <a:t>穩定其表現。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03825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086458F-D302-123E-075F-A9D5150AA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993C1C1-E9D3-9AE2-7A77-E21680A0BD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CBCE264-8BC7-3CC2-F95E-79D004CDAF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dirty="0"/>
              <a:t>目的是模擬實務上週週微量收集新資料的情況，評估小量資料是否足以抵抗模型效能衰退。」</a:t>
            </a:r>
          </a:p>
        </p:txBody>
      </p:sp>
    </p:spTree>
    <p:extLst>
      <p:ext uri="{BB962C8B-B14F-4D97-AF65-F5344CB8AC3E}">
        <p14:creationId xmlns:p14="http://schemas.microsoft.com/office/powerpoint/2010/main" val="3052290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49330B38-4B52-3FA3-FA86-3F2A8D1D7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77C64C0-3B3B-8A30-73C8-8E07B9AA1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4A6056E4-DD5B-F8F0-5EAD-BEFE1AF6F2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loss </a:t>
            </a:r>
            <a:r>
              <a:rPr lang="zh-TW" altLang="en-US" dirty="0"/>
              <a:t>用的是 </a:t>
            </a:r>
            <a:r>
              <a:rPr lang="en-US" altLang="zh-TW" dirty="0" err="1"/>
              <a:t>sparse_categorical_crossentropy</a:t>
            </a:r>
            <a:r>
              <a:rPr lang="zh-TW" altLang="en-US" dirty="0"/>
              <a:t>，它本質是 </a:t>
            </a:r>
            <a:r>
              <a:rPr lang="en-US" altLang="zh-TW" dirty="0"/>
              <a:t>log loss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如果模型完全亂猜，</a:t>
            </a:r>
            <a:r>
              <a:rPr lang="en-US" altLang="zh-TW" dirty="0"/>
              <a:t>loss </a:t>
            </a:r>
            <a:r>
              <a:rPr lang="zh-TW" altLang="en-US" dirty="0"/>
              <a:t>會接近 </a:t>
            </a:r>
            <a:r>
              <a:rPr lang="en-US" altLang="zh-TW" dirty="0"/>
              <a:t>log(</a:t>
            </a:r>
            <a:r>
              <a:rPr lang="zh-TW" altLang="en-US" dirty="0"/>
              <a:t>分類數</a:t>
            </a:r>
            <a:r>
              <a:rPr lang="en-US" altLang="zh-TW" dirty="0"/>
              <a:t>)</a:t>
            </a:r>
            <a:r>
              <a:rPr lang="zh-TW" altLang="en-US" dirty="0"/>
              <a:t>，我有 </a:t>
            </a:r>
            <a:r>
              <a:rPr lang="en-US" altLang="zh-TW" dirty="0"/>
              <a:t>49 </a:t>
            </a:r>
            <a:r>
              <a:rPr lang="zh-TW" altLang="en-US" dirty="0"/>
              <a:t>個 </a:t>
            </a:r>
            <a:r>
              <a:rPr lang="en-US" altLang="zh-TW" dirty="0"/>
              <a:t>RP → ln(49) ~= 3.8918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TW" altLang="en-US" b="1" dirty="0"/>
              <a:t>一開始就已經有抓到一些特徵</a:t>
            </a:r>
            <a:r>
              <a:rPr lang="zh-TW" altLang="en-US" dirty="0"/>
              <a:t>，比完全亂猜要好得多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zh-TW" altLang="en-US" dirty="0"/>
              <a:t>模型並不是完全隨機，是有初步辨識能力的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亂猜理論 </a:t>
            </a:r>
            <a:r>
              <a:rPr lang="en-US" altLang="zh-TW" dirty="0"/>
              <a:t>loss ≈ 3.89</a:t>
            </a:r>
            <a:r>
              <a:rPr lang="zh-TW" altLang="en-US" dirty="0"/>
              <a:t>，而你的初始 </a:t>
            </a:r>
            <a:r>
              <a:rPr lang="en-US" altLang="zh-TW" dirty="0"/>
              <a:t>loss </a:t>
            </a:r>
            <a:r>
              <a:rPr lang="zh-TW" altLang="en-US" dirty="0"/>
              <a:t>僅 </a:t>
            </a:r>
            <a:r>
              <a:rPr lang="en-US" altLang="zh-TW" dirty="0"/>
              <a:t>1.27</a:t>
            </a:r>
            <a:r>
              <a:rPr lang="zh-TW" altLang="en-US" dirty="0"/>
              <a:t>，代表「有初步特徵感知」。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模型在 </a:t>
            </a:r>
            <a:r>
              <a:rPr lang="en-US" altLang="zh-TW" dirty="0"/>
              <a:t>fine-tune 1.25% </a:t>
            </a:r>
            <a:r>
              <a:rPr lang="zh-TW" altLang="en-US" dirty="0"/>
              <a:t>資料後，</a:t>
            </a:r>
            <a:r>
              <a:rPr lang="en-US" altLang="zh-TW" dirty="0"/>
              <a:t>loss </a:t>
            </a:r>
            <a:r>
              <a:rPr lang="zh-TW" altLang="en-US" dirty="0"/>
              <a:t>迅速掉到 </a:t>
            </a:r>
            <a:r>
              <a:rPr lang="en-US" altLang="zh-TW" dirty="0"/>
              <a:t>0.1290</a:t>
            </a:r>
            <a:r>
              <a:rPr lang="zh-TW" altLang="en-US" dirty="0"/>
              <a:t>，已經跨過了最關鍵的學習期。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2.5% </a:t>
            </a:r>
            <a:r>
              <a:rPr lang="zh-TW" altLang="en-US" dirty="0"/>
              <a:t>資料後，</a:t>
            </a:r>
            <a:r>
              <a:rPr lang="en-US" altLang="zh-TW" dirty="0"/>
              <a:t>loss </a:t>
            </a:r>
            <a:r>
              <a:rPr lang="zh-TW" altLang="en-US" dirty="0"/>
              <a:t>小於 </a:t>
            </a:r>
            <a:r>
              <a:rPr lang="en-US" altLang="zh-TW" dirty="0"/>
              <a:t>0.1</a:t>
            </a:r>
            <a:r>
              <a:rPr lang="zh-TW" altLang="en-US" dirty="0"/>
              <a:t>（來到 </a:t>
            </a:r>
            <a:r>
              <a:rPr lang="en-US" altLang="zh-TW" dirty="0"/>
              <a:t>0.0764</a:t>
            </a:r>
            <a:r>
              <a:rPr lang="zh-TW" altLang="en-US" dirty="0"/>
              <a:t>），屬於分類已經「很準確」的狀態。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後續 </a:t>
            </a:r>
            <a:r>
              <a:rPr lang="en-US" altLang="zh-TW" dirty="0"/>
              <a:t>5%</a:t>
            </a:r>
            <a:r>
              <a:rPr lang="zh-TW" altLang="en-US" dirty="0"/>
              <a:t>、</a:t>
            </a:r>
            <a:r>
              <a:rPr lang="en-US" altLang="zh-TW" dirty="0"/>
              <a:t>10% </a:t>
            </a:r>
            <a:r>
              <a:rPr lang="zh-TW" altLang="en-US" dirty="0"/>
              <a:t>資料 </a:t>
            </a:r>
            <a:r>
              <a:rPr lang="en-US" altLang="zh-TW" dirty="0"/>
              <a:t>fine-tune</a:t>
            </a:r>
            <a:r>
              <a:rPr lang="zh-TW" altLang="en-US" dirty="0"/>
              <a:t>，僅能帶來極小幅度的微調效果（邊際效益遞減）。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/>
              <a:t>2.5% </a:t>
            </a:r>
            <a:r>
              <a:rPr lang="zh-TW" altLang="en-US" b="1" dirty="0"/>
              <a:t>資料後即可認為模型基本完成收斂，無須投入過多新資料。</a:t>
            </a:r>
            <a:endParaRPr lang="zh-TW" altLang="en-US" dirty="0"/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912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A4DC317-75A0-9BBC-2AC9-73B5CA35F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3FD03164-66B6-B1F2-9177-18D55B33B8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14E333D-5BED-E036-ADD9-BE2378A0F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我們觀察模型經過 </a:t>
            </a:r>
            <a:r>
              <a:rPr lang="en-US" altLang="zh-TW" dirty="0"/>
              <a:t>8 </a:t>
            </a:r>
            <a:r>
              <a:rPr lang="zh-TW" altLang="en-US" dirty="0"/>
              <a:t>週的 </a:t>
            </a:r>
            <a:r>
              <a:rPr lang="en-US" altLang="zh-TW" dirty="0"/>
              <a:t>fine-tuning </a:t>
            </a:r>
            <a:r>
              <a:rPr lang="zh-TW" altLang="en-US" dirty="0"/>
              <a:t>效果，評估是否能長期維持準確度。</a:t>
            </a:r>
          </a:p>
          <a:p>
            <a:pPr>
              <a:buNone/>
            </a:pPr>
            <a:r>
              <a:rPr lang="zh-TW" altLang="en-US" dirty="0"/>
              <a:t>只要每週加入 </a:t>
            </a:r>
            <a:r>
              <a:rPr lang="en-US" altLang="zh-TW" dirty="0"/>
              <a:t>2.5% </a:t>
            </a:r>
            <a:r>
              <a:rPr lang="zh-TW" altLang="en-US" dirty="0"/>
              <a:t>新資料，</a:t>
            </a:r>
            <a:r>
              <a:rPr lang="en-US" altLang="zh-TW" dirty="0"/>
              <a:t>MDE </a:t>
            </a:r>
            <a:r>
              <a:rPr lang="zh-TW" altLang="en-US" dirty="0"/>
              <a:t>能維持在 </a:t>
            </a:r>
            <a:r>
              <a:rPr lang="en-US" altLang="zh-TW" dirty="0"/>
              <a:t>2.5 </a:t>
            </a:r>
            <a:r>
              <a:rPr lang="zh-TW" altLang="en-US" dirty="0"/>
              <a:t>公分以下，</a:t>
            </a:r>
            <a:r>
              <a:rPr lang="en-US" altLang="zh-TW" dirty="0"/>
              <a:t>loss </a:t>
            </a:r>
            <a:r>
              <a:rPr lang="zh-TW" altLang="en-US" dirty="0"/>
              <a:t>也低於 </a:t>
            </a:r>
            <a:r>
              <a:rPr lang="en-US" altLang="zh-TW" dirty="0"/>
              <a:t>0.1</a:t>
            </a:r>
            <a:r>
              <a:rPr lang="zh-TW" altLang="en-US" dirty="0"/>
              <a:t>，表現穩定。</a:t>
            </a:r>
          </a:p>
          <a:p>
            <a:pPr>
              <a:buNone/>
            </a:pPr>
            <a:r>
              <a:rPr lang="zh-TW" altLang="en-US" dirty="0"/>
              <a:t>如果只加入 </a:t>
            </a:r>
            <a:r>
              <a:rPr lang="en-US" altLang="zh-TW" dirty="0"/>
              <a:t>1.25%</a:t>
            </a:r>
            <a:r>
              <a:rPr lang="zh-TW" altLang="en-US" dirty="0"/>
              <a:t>，雖然表現稍差，但仍明顯優於沒調整。</a:t>
            </a:r>
          </a:p>
          <a:p>
            <a:r>
              <a:rPr lang="zh-TW" altLang="en-US" dirty="0"/>
              <a:t>當資料量進一步提升到 </a:t>
            </a:r>
            <a:r>
              <a:rPr lang="en-US" altLang="zh-TW" dirty="0"/>
              <a:t>5% </a:t>
            </a:r>
            <a:r>
              <a:rPr lang="zh-TW" altLang="en-US" dirty="0"/>
              <a:t>或 </a:t>
            </a:r>
            <a:r>
              <a:rPr lang="en-US" altLang="zh-TW" dirty="0"/>
              <a:t>10%</a:t>
            </a:r>
            <a:r>
              <a:rPr lang="zh-TW" altLang="en-US" dirty="0"/>
              <a:t>，雖有些微進步，但效益逐漸趨緩 → 顯示「</a:t>
            </a:r>
            <a:r>
              <a:rPr lang="en-US" altLang="zh-TW" b="1" dirty="0"/>
              <a:t>2.5% </a:t>
            </a:r>
            <a:r>
              <a:rPr lang="zh-TW" altLang="en-US" b="1" dirty="0"/>
              <a:t>是 </a:t>
            </a:r>
            <a:r>
              <a:rPr lang="en-US" altLang="zh-TW" b="1" dirty="0"/>
              <a:t>cost-effective sweet spot</a:t>
            </a:r>
            <a:r>
              <a:rPr lang="zh-TW" altLang="en-US" dirty="0"/>
              <a:t>」。</a:t>
            </a:r>
          </a:p>
          <a:p>
            <a:endParaRPr lang="en-US" altLang="zh-TW" dirty="0"/>
          </a:p>
          <a:p>
            <a:r>
              <a:rPr lang="zh-TW" altLang="en-US" dirty="0"/>
              <a:t>雖然我主文只講了 </a:t>
            </a:r>
            <a:r>
              <a:rPr lang="en-US" altLang="zh-TW" dirty="0"/>
              <a:t>4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long-term fine-tuning</a:t>
            </a:r>
            <a:r>
              <a:rPr lang="zh-TW" altLang="en-US" dirty="0"/>
              <a:t>，但實際上我也對 </a:t>
            </a:r>
            <a:r>
              <a:rPr lang="en-US" altLang="zh-TW" dirty="0"/>
              <a:t>0–3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做了相同實驗。從這張圖可以看出，即使在只有一顆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的情況下，只要提供 </a:t>
            </a:r>
            <a:r>
              <a:rPr lang="en-US" altLang="zh-TW" dirty="0"/>
              <a:t>5% </a:t>
            </a:r>
            <a:r>
              <a:rPr lang="zh-TW" altLang="en-US" dirty="0"/>
              <a:t>資料，模型也能維持實用的精度，而在兩顆以上時只要 </a:t>
            </a:r>
            <a:r>
              <a:rPr lang="en-US" altLang="zh-TW" dirty="0"/>
              <a:t>2.5% </a:t>
            </a:r>
            <a:r>
              <a:rPr lang="zh-TW" altLang="en-US" dirty="0"/>
              <a:t>就足夠。因此這個 </a:t>
            </a:r>
            <a:r>
              <a:rPr lang="en-US" altLang="zh-TW" dirty="0"/>
              <a:t>fine-tuning </a:t>
            </a:r>
            <a:r>
              <a:rPr lang="zh-TW" altLang="en-US" dirty="0"/>
              <a:t>策略是能廣泛應用於不同硬體資源條件下的。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2.5%~5% </a:t>
            </a:r>
            <a:r>
              <a:rPr lang="zh-TW" altLang="en-US" dirty="0"/>
              <a:t>保持穩定，</a:t>
            </a:r>
            <a:r>
              <a:rPr lang="en-US" altLang="zh-TW" dirty="0"/>
              <a:t>0.25% </a:t>
            </a:r>
            <a:r>
              <a:rPr lang="zh-TW" altLang="en-US" dirty="0"/>
              <a:t>效果波動大，</a:t>
            </a:r>
            <a:r>
              <a:rPr lang="en-US" altLang="zh-TW" dirty="0"/>
              <a:t>10% marginal gain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82917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DFB5DFB-4D3A-EDC3-5230-F63A1040A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06EC239-57B1-418B-C0EE-D9D650904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714C773-69BF-5769-7198-AA067B9CDF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「這張圖是我比較了不同數量的 </a:t>
            </a:r>
            <a:r>
              <a:rPr lang="en-US" altLang="zh-TW" dirty="0" err="1"/>
              <a:t>mcAP</a:t>
            </a:r>
            <a:r>
              <a:rPr lang="zh-TW" altLang="en-US" dirty="0"/>
              <a:t>，在每週使用相同 </a:t>
            </a:r>
            <a:r>
              <a:rPr lang="en-US" altLang="zh-TW" dirty="0"/>
              <a:t>2.5% </a:t>
            </a:r>
            <a:r>
              <a:rPr lang="zh-TW" altLang="en-US" dirty="0"/>
              <a:t>資料量的情況下，</a:t>
            </a:r>
            <a:r>
              <a:rPr lang="en-US" altLang="zh-TW" dirty="0"/>
              <a:t>8 </a:t>
            </a:r>
            <a:r>
              <a:rPr lang="zh-TW" altLang="en-US" dirty="0"/>
              <a:t>週內的 </a:t>
            </a:r>
            <a:r>
              <a:rPr lang="en-US" altLang="zh-TW" dirty="0"/>
              <a:t>MDE </a:t>
            </a:r>
            <a:r>
              <a:rPr lang="zh-TW" altLang="en-US" dirty="0"/>
              <a:t>表現。」</a:t>
            </a:r>
          </a:p>
          <a:p>
            <a:pPr>
              <a:buNone/>
            </a:pPr>
            <a:r>
              <a:rPr lang="zh-TW" altLang="en-US" dirty="0"/>
              <a:t>「可以看到，當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數量為 </a:t>
            </a:r>
            <a:r>
              <a:rPr lang="en-US" altLang="zh-TW" dirty="0"/>
              <a:t>2 </a:t>
            </a:r>
            <a:r>
              <a:rPr lang="zh-TW" altLang="en-US" dirty="0"/>
              <a:t>顆以上時，模型能穩定維持在 </a:t>
            </a:r>
            <a:r>
              <a:rPr lang="en-US" altLang="zh-TW" dirty="0"/>
              <a:t>2.5 </a:t>
            </a:r>
            <a:r>
              <a:rPr lang="zh-TW" altLang="en-US" dirty="0"/>
              <a:t>公分以下，而 </a:t>
            </a:r>
            <a:r>
              <a:rPr lang="en-US" altLang="zh-TW" dirty="0"/>
              <a:t>0</a:t>
            </a:r>
            <a:r>
              <a:rPr lang="zh-TW" altLang="en-US" dirty="0"/>
              <a:t>、</a:t>
            </a:r>
            <a:r>
              <a:rPr lang="en-US" altLang="zh-TW" dirty="0"/>
              <a:t>1 </a:t>
            </a:r>
            <a:r>
              <a:rPr lang="zh-TW" altLang="en-US" dirty="0"/>
              <a:t>顆的表現雖然有進步，但 </a:t>
            </a:r>
            <a:r>
              <a:rPr lang="en-US" altLang="zh-TW" dirty="0"/>
              <a:t>MDE </a:t>
            </a:r>
            <a:r>
              <a:rPr lang="zh-TW" altLang="en-US" dirty="0"/>
              <a:t>明顯較高。」</a:t>
            </a:r>
          </a:p>
          <a:p>
            <a:r>
              <a:rPr lang="zh-TW" altLang="en-US" dirty="0"/>
              <a:t>「這證明了在合理升級的情況下，</a:t>
            </a:r>
            <a:r>
              <a:rPr lang="en-US" altLang="zh-TW" dirty="0"/>
              <a:t>2.5% </a:t>
            </a:r>
            <a:r>
              <a:rPr lang="zh-TW" altLang="en-US" dirty="0"/>
              <a:t>新資料已經足夠維持效能。若只有一顆或甚至沒有升級，就需要更高資料量，例如 </a:t>
            </a:r>
            <a:r>
              <a:rPr lang="en-US" altLang="zh-TW" dirty="0"/>
              <a:t>5%</a:t>
            </a:r>
            <a:r>
              <a:rPr lang="zh-TW" altLang="en-US" dirty="0"/>
              <a:t>。」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5405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5509CE7-197A-5B0F-E142-E9D306B8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40DFA2DE-5188-2A85-1C33-68A4B7982F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B705868-29B8-6245-ACA3-4A7FC76BA9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「這裡我針對同樣是 </a:t>
            </a:r>
            <a:r>
              <a:rPr lang="en-US" altLang="zh-TW" dirty="0"/>
              <a:t>2 </a:t>
            </a:r>
            <a:r>
              <a:rPr lang="zh-TW" altLang="en-US" dirty="0"/>
              <a:t>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的情境，去比較兩種部署方式的 </a:t>
            </a:r>
            <a:r>
              <a:rPr lang="en-US" altLang="zh-TW" dirty="0"/>
              <a:t>fine-tune </a:t>
            </a:r>
            <a:r>
              <a:rPr lang="zh-TW" altLang="en-US" dirty="0"/>
              <a:t>表現。」</a:t>
            </a:r>
          </a:p>
          <a:p>
            <a:pPr>
              <a:buNone/>
            </a:pPr>
            <a:r>
              <a:rPr lang="zh-TW" altLang="en-US" dirty="0"/>
              <a:t>「左邊的折線圖可以看到，雖然兩者都隨著資料量上升有改善，但 </a:t>
            </a:r>
            <a:r>
              <a:rPr lang="en-US" altLang="zh-TW" dirty="0"/>
              <a:t>worst-case </a:t>
            </a:r>
            <a:r>
              <a:rPr lang="zh-TW" altLang="en-US" dirty="0"/>
              <a:t>的表現始終落後，代表 </a:t>
            </a:r>
            <a:r>
              <a:rPr lang="en-US" altLang="zh-TW" dirty="0"/>
              <a:t>AP </a:t>
            </a:r>
            <a:r>
              <a:rPr lang="zh-TW" altLang="en-US" dirty="0"/>
              <a:t>位置會直接限制模型上限。」</a:t>
            </a:r>
          </a:p>
          <a:p>
            <a:pPr>
              <a:buNone/>
            </a:pPr>
            <a:r>
              <a:rPr lang="zh-TW" altLang="en-US" dirty="0"/>
              <a:t>「右邊的長條圖是第八週的 </a:t>
            </a:r>
            <a:r>
              <a:rPr lang="en-US" altLang="zh-TW" dirty="0"/>
              <a:t>MDE</a:t>
            </a:r>
            <a:r>
              <a:rPr lang="zh-TW" altLang="en-US" dirty="0"/>
              <a:t>，比較直觀地看到，同樣 </a:t>
            </a:r>
            <a:r>
              <a:rPr lang="en-US" altLang="zh-TW" dirty="0"/>
              <a:t>2.5% fine-tune</a:t>
            </a:r>
            <a:r>
              <a:rPr lang="zh-TW" altLang="en-US" dirty="0"/>
              <a:t>，</a:t>
            </a:r>
            <a:r>
              <a:rPr lang="en-US" altLang="zh-TW" dirty="0"/>
              <a:t>best-case </a:t>
            </a:r>
            <a:r>
              <a:rPr lang="zh-TW" altLang="en-US" dirty="0"/>
              <a:t>已經進到 </a:t>
            </a:r>
            <a:r>
              <a:rPr lang="en-US" altLang="zh-TW" dirty="0"/>
              <a:t>2 </a:t>
            </a:r>
            <a:r>
              <a:rPr lang="zh-TW" altLang="en-US" dirty="0"/>
              <a:t>公分等級，但 </a:t>
            </a:r>
            <a:r>
              <a:rPr lang="en-US" altLang="zh-TW" dirty="0"/>
              <a:t>worst-case </a:t>
            </a:r>
            <a:r>
              <a:rPr lang="zh-TW" altLang="en-US" dirty="0"/>
              <a:t>還在 </a:t>
            </a:r>
            <a:r>
              <a:rPr lang="en-US" altLang="zh-TW" dirty="0"/>
              <a:t>5 </a:t>
            </a:r>
            <a:r>
              <a:rPr lang="zh-TW" altLang="en-US" dirty="0"/>
              <a:t>公分以上。」</a:t>
            </a:r>
          </a:p>
        </p:txBody>
      </p:sp>
    </p:spTree>
    <p:extLst>
      <p:ext uri="{BB962C8B-B14F-4D97-AF65-F5344CB8AC3E}">
        <p14:creationId xmlns:p14="http://schemas.microsoft.com/office/powerpoint/2010/main" val="36549181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1FF4732-F7FE-FC74-DBA9-4DF8612C0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C498EBAF-A034-24C3-BC8C-005FD0E316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6AF98BA-AA04-713F-7324-341121D8DD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這部分開始介紹我提出的新模型 </a:t>
            </a:r>
            <a:r>
              <a:rPr lang="en-US" altLang="zh-TW" dirty="0" err="1"/>
              <a:t>RegDNN</a:t>
            </a:r>
            <a:r>
              <a:rPr lang="zh-TW" altLang="en-US" dirty="0"/>
              <a:t>。動機很直接：如果只能升級 </a:t>
            </a:r>
            <a:r>
              <a:rPr lang="en-US" altLang="zh-TW" dirty="0"/>
              <a:t>1</a:t>
            </a:r>
            <a:r>
              <a:rPr lang="zh-TW" altLang="en-US" dirty="0"/>
              <a:t>、</a:t>
            </a:r>
            <a:r>
              <a:rPr lang="en-US" altLang="zh-TW" dirty="0"/>
              <a:t>2 </a:t>
            </a:r>
            <a:r>
              <a:rPr lang="zh-TW" altLang="en-US" dirty="0"/>
              <a:t>顆 </a:t>
            </a:r>
            <a:r>
              <a:rPr lang="en-US" altLang="zh-TW" dirty="0" err="1"/>
              <a:t>mcAP</a:t>
            </a:r>
            <a:r>
              <a:rPr lang="zh-TW" altLang="en-US" dirty="0"/>
              <a:t>，那些還是只能提供 </a:t>
            </a:r>
            <a:r>
              <a:rPr lang="en-US" altLang="zh-TW" dirty="0"/>
              <a:t>RSSI </a:t>
            </a:r>
            <a:r>
              <a:rPr lang="zh-TW" altLang="en-US" dirty="0"/>
              <a:t>的傳統 </a:t>
            </a:r>
            <a:r>
              <a:rPr lang="en-US" altLang="zh-TW" dirty="0"/>
              <a:t>AP </a:t>
            </a:r>
            <a:r>
              <a:rPr lang="zh-TW" altLang="en-US" dirty="0"/>
              <a:t>資訊太少，會嚴重限制準確度。</a:t>
            </a:r>
            <a:br>
              <a:rPr lang="zh-TW" altLang="en-US" dirty="0"/>
            </a:br>
            <a:r>
              <a:rPr lang="zh-TW" altLang="en-US" dirty="0"/>
              <a:t>所以我加入一個 </a:t>
            </a:r>
            <a:r>
              <a:rPr lang="en-US" altLang="zh-TW" dirty="0"/>
              <a:t>regression </a:t>
            </a:r>
            <a:r>
              <a:rPr lang="zh-TW" altLang="en-US" dirty="0"/>
              <a:t>模組，利用 </a:t>
            </a:r>
            <a:r>
              <a:rPr lang="en-US" altLang="zh-TW" dirty="0"/>
              <a:t>RSSI </a:t>
            </a:r>
            <a:r>
              <a:rPr lang="zh-TW" altLang="en-US" dirty="0"/>
              <a:t>預測 </a:t>
            </a:r>
            <a:r>
              <a:rPr lang="en-US" altLang="zh-TW" dirty="0"/>
              <a:t>pseudo-distance</a:t>
            </a:r>
            <a:r>
              <a:rPr lang="zh-TW" altLang="en-US" dirty="0"/>
              <a:t>，再一起餵給 </a:t>
            </a:r>
            <a:r>
              <a:rPr lang="en-US" altLang="zh-TW" dirty="0"/>
              <a:t>DNN </a:t>
            </a:r>
            <a:r>
              <a:rPr lang="zh-TW" altLang="en-US" dirty="0"/>
              <a:t>分類器。</a:t>
            </a:r>
            <a:br>
              <a:rPr lang="zh-TW" altLang="en-US" dirty="0"/>
            </a:br>
            <a:r>
              <a:rPr lang="zh-TW" altLang="en-US" dirty="0"/>
              <a:t>這樣做的好處是我們可以用較少的硬體升級，卻達到接近 </a:t>
            </a:r>
            <a:r>
              <a:rPr lang="en-US" altLang="zh-TW" dirty="0"/>
              <a:t>full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的定位精度。」</a:t>
            </a:r>
          </a:p>
          <a:p>
            <a:r>
              <a:rPr lang="zh-TW" altLang="en-US" dirty="0"/>
              <a:t>「在實驗上，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的訓練資料其實與原來的 </a:t>
            </a:r>
            <a:r>
              <a:rPr lang="en-US" altLang="zh-TW" dirty="0"/>
              <a:t>DNN </a:t>
            </a:r>
            <a:r>
              <a:rPr lang="zh-TW" altLang="en-US" dirty="0"/>
              <a:t>一樣，只是我把傳統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拿來訓練一個小型的 </a:t>
            </a:r>
            <a:r>
              <a:rPr lang="en-US" altLang="zh-TW" dirty="0" err="1"/>
              <a:t>SGDRegressor</a:t>
            </a:r>
            <a:r>
              <a:rPr lang="zh-TW" altLang="en-US" dirty="0"/>
              <a:t>，它會輸出 </a:t>
            </a:r>
            <a:r>
              <a:rPr lang="en-US" altLang="zh-TW" dirty="0"/>
              <a:t>pseudo-distance </a:t>
            </a:r>
            <a:r>
              <a:rPr lang="zh-TW" altLang="en-US" dirty="0"/>
              <a:t>作為新特徵加到原本 </a:t>
            </a:r>
            <a:r>
              <a:rPr lang="en-US" altLang="zh-TW" dirty="0"/>
              <a:t>fingerprint </a:t>
            </a:r>
            <a:r>
              <a:rPr lang="zh-TW" altLang="en-US" dirty="0"/>
              <a:t>裡。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63602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260500B-464B-38D0-B81A-13906344D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2270141-8337-4FF4-491E-3187AD880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2C74B53-BEDC-AC83-C305-903E485D15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dirty="0"/>
              <a:t>1 </a:t>
            </a:r>
            <a:r>
              <a:rPr lang="en-US" altLang="zh-TW" dirty="0" err="1"/>
              <a:t>mcAP</a:t>
            </a:r>
            <a:r>
              <a:rPr lang="en-US" altLang="zh-TW" dirty="0"/>
              <a:t> (Best- AP1) </a:t>
            </a:r>
            <a:r>
              <a:rPr lang="zh-TW" altLang="en-US" dirty="0"/>
              <a:t>下 提升 </a:t>
            </a:r>
            <a:r>
              <a:rPr lang="en-US" altLang="zh-TW" dirty="0"/>
              <a:t>15.60%</a:t>
            </a:r>
          </a:p>
          <a:p>
            <a:pPr>
              <a:buNone/>
            </a:pPr>
            <a:r>
              <a:rPr lang="en-US" altLang="zh-TW" dirty="0"/>
              <a:t>1 </a:t>
            </a:r>
            <a:r>
              <a:rPr lang="en-US" altLang="zh-TW" dirty="0" err="1"/>
              <a:t>mcAP</a:t>
            </a:r>
            <a:r>
              <a:rPr lang="en-US" altLang="zh-TW" dirty="0"/>
              <a:t> (Worst- AP3)</a:t>
            </a:r>
            <a:r>
              <a:rPr lang="zh-TW" altLang="en-US" dirty="0"/>
              <a:t> 下 提升 </a:t>
            </a:r>
            <a:r>
              <a:rPr lang="en-US" altLang="zh-TW" dirty="0"/>
              <a:t>18.22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pPr>
              <a:buNone/>
            </a:pPr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(Best- AP1, AP4)</a:t>
            </a:r>
            <a:r>
              <a:rPr lang="zh-TW" altLang="en-US" dirty="0"/>
              <a:t> 下 提升 </a:t>
            </a:r>
            <a:r>
              <a:rPr lang="en-US" altLang="zh-TW" dirty="0"/>
              <a:t>23.02</a:t>
            </a:r>
            <a:r>
              <a:rPr lang="zh-TW" altLang="en-US" dirty="0"/>
              <a:t> </a:t>
            </a:r>
            <a:r>
              <a:rPr lang="en-US" altLang="zh-TW" dirty="0"/>
              <a:t>%</a:t>
            </a:r>
          </a:p>
          <a:p>
            <a:pPr>
              <a:buNone/>
            </a:pPr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(Worst- AP2, AP3)</a:t>
            </a:r>
            <a:r>
              <a:rPr lang="zh-TW" altLang="en-US" dirty="0"/>
              <a:t> 下 提升 </a:t>
            </a:r>
            <a:r>
              <a:rPr lang="en-US" altLang="zh-TW" dirty="0"/>
              <a:t>39.30%</a:t>
            </a:r>
          </a:p>
          <a:p>
            <a:pPr>
              <a:buNone/>
            </a:pPr>
            <a:r>
              <a:rPr lang="zh-TW" altLang="en-US" dirty="0"/>
              <a:t>並且可以看到在 </a:t>
            </a:r>
            <a:r>
              <a:rPr lang="en-US" altLang="zh-TW" dirty="0"/>
              <a:t>2 mc AP worst </a:t>
            </a:r>
            <a:r>
              <a:rPr lang="zh-TW" altLang="en-US" dirty="0"/>
              <a:t>使用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其準確度可以些許勝過 </a:t>
            </a:r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best </a:t>
            </a:r>
            <a:r>
              <a:rPr lang="zh-TW" altLang="en-US" dirty="0"/>
              <a:t>使用 </a:t>
            </a:r>
            <a:r>
              <a:rPr lang="en-US" altLang="zh-TW" dirty="0"/>
              <a:t>DNN</a:t>
            </a:r>
            <a:r>
              <a:rPr lang="zh-TW" altLang="en-US" dirty="0"/>
              <a:t> 的定位結果</a:t>
            </a:r>
            <a:endParaRPr lang="en-US" altLang="zh-TW" dirty="0"/>
          </a:p>
          <a:p>
            <a:pPr>
              <a:buNone/>
            </a:pPr>
            <a:r>
              <a:rPr lang="en-US" altLang="zh-TW" dirty="0"/>
              <a:t>1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情況下沒有辦法提升太多，因為 只有一顆</a:t>
            </a:r>
            <a:r>
              <a:rPr lang="en-US" altLang="zh-TW" dirty="0"/>
              <a:t>AP </a:t>
            </a:r>
            <a:r>
              <a:rPr lang="zh-TW" altLang="en-US" dirty="0"/>
              <a:t>的資料提供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regressor </a:t>
            </a:r>
            <a:r>
              <a:rPr lang="zh-TW" altLang="en-US" dirty="0"/>
              <a:t>部份去訓練，沒辦法很好的學習到空間資訊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這表示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對於部署受限的場景特別有價值，能在不增加硬體成本的情況下提升定位精度。</a:t>
            </a:r>
          </a:p>
          <a:p>
            <a:pPr>
              <a:buNone/>
            </a:pPr>
            <a:r>
              <a:rPr lang="zh-TW" altLang="en-US" dirty="0"/>
              <a:t>此外，這個方法的關鍵優勢在於：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即使在 </a:t>
            </a:r>
            <a:r>
              <a:rPr lang="en-US" altLang="zh-TW" dirty="0"/>
              <a:t>AP </a:t>
            </a:r>
            <a:r>
              <a:rPr lang="zh-TW" altLang="en-US" dirty="0"/>
              <a:t>部署不理想、或無法大幅升級硬體的情況下，也能維持穩定的準確度。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換句話說，</a:t>
            </a:r>
            <a:r>
              <a:rPr lang="en-US" altLang="zh-TW" b="1" dirty="0" err="1"/>
              <a:t>RegDNN</a:t>
            </a:r>
            <a:r>
              <a:rPr lang="en-US" altLang="zh-TW" b="1" dirty="0"/>
              <a:t> </a:t>
            </a:r>
            <a:r>
              <a:rPr lang="zh-TW" altLang="en-US" b="1" dirty="0"/>
              <a:t>提供了成本與效能之間的平衡選項</a:t>
            </a:r>
            <a:r>
              <a:rPr lang="zh-TW" altLang="en-US" dirty="0"/>
              <a:t>，具有很強的實務應用潛力。</a:t>
            </a:r>
          </a:p>
          <a:p>
            <a:r>
              <a:rPr lang="zh-TW" altLang="en-US" dirty="0"/>
              <a:t>不過，由於它增加了一個距離預測模組，也代表模型結構較複雜。因此，接下來我會進一步分析：</a:t>
            </a:r>
            <a:r>
              <a:rPr lang="zh-TW" altLang="en-US" b="1" dirty="0"/>
              <a:t>這樣的設計在不同 </a:t>
            </a:r>
            <a:r>
              <a:rPr lang="en-US" altLang="zh-TW" b="1" dirty="0"/>
              <a:t>fine-tune </a:t>
            </a:r>
            <a:r>
              <a:rPr lang="zh-TW" altLang="en-US" b="1" dirty="0"/>
              <a:t>資料量下是否仍然穩定、值得採用</a:t>
            </a:r>
            <a:endParaRPr lang="zh-TW" altLang="en-US" dirty="0"/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8264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7845599-DA2E-6CC6-8284-FE7B4283F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83C8284-22A2-90C7-72B7-D23C24C48B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C8338CE-6EC6-F7C5-9A84-AEF259953F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這一頁我們比較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DNN </a:t>
            </a:r>
            <a:r>
              <a:rPr lang="zh-TW" altLang="en-US" dirty="0"/>
              <a:t>在不同 </a:t>
            </a:r>
            <a:r>
              <a:rPr lang="en-US" altLang="zh-TW" dirty="0"/>
              <a:t>fine-tune </a:t>
            </a:r>
            <a:r>
              <a:rPr lang="zh-TW" altLang="en-US" dirty="0"/>
              <a:t>資料量下的穩定性表現，分別針對最佳與最差兩個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部署組合。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在最佳部署下，</a:t>
            </a:r>
            <a:r>
              <a:rPr lang="en-US" altLang="zh-TW" dirty="0"/>
              <a:t>DNN </a:t>
            </a:r>
            <a:r>
              <a:rPr lang="zh-TW" altLang="en-US" dirty="0"/>
              <a:t>和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的表現整體相近。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 </a:t>
            </a:r>
            <a:r>
              <a:rPr lang="en-US" altLang="zh-TW" dirty="0"/>
              <a:t>1.25% </a:t>
            </a:r>
            <a:r>
              <a:rPr lang="zh-TW" altLang="en-US" dirty="0"/>
              <a:t>資料量時，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的收斂結果略差於 </a:t>
            </a:r>
            <a:r>
              <a:rPr lang="en-US" altLang="zh-TW" dirty="0"/>
              <a:t>DNN</a:t>
            </a:r>
            <a:r>
              <a:rPr lang="zh-TW" altLang="en-US" dirty="0"/>
              <a:t>（</a:t>
            </a:r>
            <a:r>
              <a:rPr lang="en-US" altLang="zh-TW" dirty="0"/>
              <a:t>0.049 vs. 0.036m</a:t>
            </a:r>
            <a:r>
              <a:rPr lang="zh-TW" altLang="en-US" dirty="0"/>
              <a:t>），顯示低資料量下，</a:t>
            </a:r>
            <a:r>
              <a:rPr lang="en-US" altLang="zh-TW" dirty="0"/>
              <a:t>DNN </a:t>
            </a:r>
            <a:r>
              <a:rPr lang="zh-TW" altLang="en-US" dirty="0"/>
              <a:t>的直接 </a:t>
            </a:r>
            <a:r>
              <a:rPr lang="en-US" altLang="zh-TW" dirty="0"/>
              <a:t>RSSI-to-position </a:t>
            </a:r>
            <a:r>
              <a:rPr lang="zh-TW" altLang="en-US" dirty="0"/>
              <a:t>映射較穩定。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 </a:t>
            </a:r>
            <a:r>
              <a:rPr lang="en-US" altLang="zh-TW" dirty="0"/>
              <a:t>2.5% </a:t>
            </a:r>
            <a:r>
              <a:rPr lang="zh-TW" altLang="en-US" dirty="0"/>
              <a:t>時兩者相近，而在 </a:t>
            </a:r>
            <a:r>
              <a:rPr lang="en-US" altLang="zh-TW" dirty="0"/>
              <a:t>5% </a:t>
            </a:r>
            <a:r>
              <a:rPr lang="zh-TW" altLang="en-US" dirty="0"/>
              <a:t>資料下，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反而表現更好（</a:t>
            </a:r>
            <a:r>
              <a:rPr lang="en-US" altLang="zh-TW" dirty="0"/>
              <a:t>0.0216m</a:t>
            </a:r>
            <a:r>
              <a:rPr lang="zh-TW" altLang="en-US" dirty="0"/>
              <a:t>），表示 </a:t>
            </a:r>
            <a:r>
              <a:rPr lang="en-US" altLang="zh-TW" dirty="0"/>
              <a:t>regression </a:t>
            </a:r>
            <a:r>
              <a:rPr lang="zh-TW" altLang="en-US" dirty="0"/>
              <a:t>模組開始發揮穩定特性。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到 </a:t>
            </a:r>
            <a:r>
              <a:rPr lang="en-US" altLang="zh-TW" dirty="0"/>
              <a:t>10% </a:t>
            </a:r>
            <a:r>
              <a:rPr lang="zh-TW" altLang="en-US" dirty="0"/>
              <a:t>時，差異趨近於無，兩者皆達到最佳表現。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zh-TW" altLang="en-US" dirty="0"/>
              <a:t>在部署較差的情境下，兩者的差異略為放大。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在低資料量（</a:t>
            </a:r>
            <a:r>
              <a:rPr lang="en-US" altLang="zh-TW" dirty="0"/>
              <a:t>1.25%</a:t>
            </a:r>
            <a:r>
              <a:rPr lang="zh-TW" altLang="en-US" dirty="0"/>
              <a:t>）時，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出現不穩波動，尤其在第 </a:t>
            </a:r>
            <a:r>
              <a:rPr lang="en-US" altLang="zh-TW" dirty="0"/>
              <a:t>2 </a:t>
            </a:r>
            <a:r>
              <a:rPr lang="zh-TW" altLang="en-US" dirty="0"/>
              <a:t>和第 </a:t>
            </a:r>
            <a:r>
              <a:rPr lang="en-US" altLang="zh-TW" dirty="0"/>
              <a:t>4 </a:t>
            </a:r>
            <a:r>
              <a:rPr lang="zh-TW" altLang="en-US" dirty="0"/>
              <a:t>週，但最終仍能收斂到與 </a:t>
            </a:r>
            <a:r>
              <a:rPr lang="en-US" altLang="zh-TW" dirty="0"/>
              <a:t>DNN </a:t>
            </a:r>
            <a:r>
              <a:rPr lang="zh-TW" altLang="en-US" dirty="0"/>
              <a:t>接近的表現（約 </a:t>
            </a:r>
            <a:r>
              <a:rPr lang="en-US" altLang="zh-TW" dirty="0"/>
              <a:t>0.064m</a:t>
            </a:r>
            <a:r>
              <a:rPr lang="zh-TW" altLang="en-US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 </a:t>
            </a:r>
            <a:r>
              <a:rPr lang="en-US" altLang="zh-TW" dirty="0"/>
              <a:t>2.5% </a:t>
            </a:r>
            <a:r>
              <a:rPr lang="zh-TW" altLang="en-US" dirty="0"/>
              <a:t>時，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雖初期較高，但最終表現優於 </a:t>
            </a:r>
            <a:r>
              <a:rPr lang="en-US" altLang="zh-TW" dirty="0"/>
              <a:t>DNN</a:t>
            </a:r>
            <a:r>
              <a:rPr lang="zh-TW" altLang="en-US" dirty="0"/>
              <a:t>（</a:t>
            </a:r>
            <a:r>
              <a:rPr lang="en-US" altLang="zh-TW" dirty="0"/>
              <a:t>0.0445 vs. 0.0524m</a:t>
            </a:r>
            <a:r>
              <a:rPr lang="zh-TW" altLang="en-US" dirty="0"/>
              <a:t>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在高資料量（</a:t>
            </a:r>
            <a:r>
              <a:rPr lang="en-US" altLang="zh-TW" dirty="0"/>
              <a:t>5% </a:t>
            </a:r>
            <a:r>
              <a:rPr lang="zh-TW" altLang="en-US" dirty="0"/>
              <a:t>和 </a:t>
            </a:r>
            <a:r>
              <a:rPr lang="en-US" altLang="zh-TW" dirty="0"/>
              <a:t>10%</a:t>
            </a:r>
            <a:r>
              <a:rPr lang="zh-TW" altLang="en-US" dirty="0"/>
              <a:t>）下，兩者趨於一致，</a:t>
            </a:r>
            <a:r>
              <a:rPr lang="en-US" altLang="zh-TW" dirty="0"/>
              <a:t>DNN </a:t>
            </a:r>
            <a:r>
              <a:rPr lang="zh-TW" altLang="en-US" dirty="0"/>
              <a:t>在中期略穩定。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24188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77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2195A3D-FEC3-0FD9-D496-41C6A058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5960024-263B-693F-13C1-1F1E55C73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A1E5A8F-00F3-562D-C556-93F7488F9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在室內環境中 傳統我們 </a:t>
            </a:r>
            <a:r>
              <a:rPr lang="en-US" altLang="zh-TW" dirty="0"/>
              <a:t>google map </a:t>
            </a:r>
            <a:r>
              <a:rPr lang="zh-TW" altLang="en-US" dirty="0"/>
              <a:t>使用的 </a:t>
            </a:r>
            <a:r>
              <a:rPr lang="en-US" altLang="zh-TW" dirty="0"/>
              <a:t>GNSS</a:t>
            </a:r>
            <a:r>
              <a:rPr lang="zh-TW" altLang="en-US" dirty="0"/>
              <a:t> 系統會因為建築物遮擋，無法精確的找到使用者，此外在建築物當中，因為建築物的複雜結構，更需樣賴更加精確的方式定位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如何解決室內環境定位系統成為一大課題，室內還通常較為複雜，如複雜的建築結構、不同路徑的空間時常伴隨許多遮擋物，此外室內環境中需要有更精確的定位，因此室內定位系統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的重要性油然而生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29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CD8F87B-1371-8B2B-7DFF-CD44E859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331B453C-4FE9-89EB-873D-258B32796B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C4EA77F-2999-7F82-7537-133CEEA8C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目前被廣泛研究和應用的定位技術有幾種，分別是：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藍牙低功耗（</a:t>
            </a:r>
            <a:r>
              <a:rPr lang="en-US" altLang="zh-TW" dirty="0"/>
              <a:t>BLE</a:t>
            </a:r>
            <a:r>
              <a:rPr lang="zh-TW" altLang="en-US" dirty="0"/>
              <a:t>） 超寬頻（</a:t>
            </a:r>
            <a:r>
              <a:rPr lang="en-US" altLang="zh-TW" dirty="0"/>
              <a:t>UWB</a:t>
            </a:r>
            <a:r>
              <a:rPr lang="zh-TW" altLang="en-US" dirty="0"/>
              <a:t>） 無線射頻識別（</a:t>
            </a:r>
            <a:r>
              <a:rPr lang="en-US" altLang="zh-TW" dirty="0"/>
              <a:t>RFID</a:t>
            </a:r>
            <a:r>
              <a:rPr lang="zh-TW" altLang="en-US" dirty="0"/>
              <a:t>）以及 </a:t>
            </a:r>
            <a:r>
              <a:rPr lang="en-US" altLang="zh-TW" dirty="0"/>
              <a:t>Wi-Fi</a:t>
            </a:r>
          </a:p>
          <a:p>
            <a:pPr>
              <a:buNone/>
            </a:pPr>
            <a:r>
              <a:rPr lang="zh-TW" altLang="en-US" dirty="0"/>
              <a:t>其中 </a:t>
            </a:r>
            <a:r>
              <a:rPr lang="en-US" altLang="zh-TW" b="1" dirty="0"/>
              <a:t>Wi-Fi </a:t>
            </a:r>
            <a:r>
              <a:rPr lang="zh-TW" altLang="en-US" b="1" dirty="0"/>
              <a:t>是目前最常被使用的選擇</a:t>
            </a:r>
            <a:r>
              <a:rPr lang="zh-TW" altLang="en-US" dirty="0"/>
              <a:t>，原因主要有三個：</a:t>
            </a:r>
          </a:p>
          <a:p>
            <a:pPr>
              <a:buFont typeface="+mj-lt"/>
              <a:buAutoNum type="arabicPeriod"/>
            </a:pPr>
            <a:r>
              <a:rPr lang="en-US" altLang="zh-TW" dirty="0"/>
              <a:t>Wi-Fi </a:t>
            </a:r>
            <a:r>
              <a:rPr lang="zh-TW" altLang="en-US" dirty="0"/>
              <a:t>基地台在生活空間中已經非常普遍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不需要額外增加太多硬體成本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幾乎所有手機與設備都內建 </a:t>
            </a:r>
            <a:r>
              <a:rPr lang="en-US" altLang="zh-TW" dirty="0"/>
              <a:t>Wi-Fi </a:t>
            </a:r>
            <a:r>
              <a:rPr lang="zh-TW" altLang="en-US" dirty="0"/>
              <a:t>功能，使用起來非常方便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空間中到處都佈滿了無線訊號，像是 </a:t>
            </a:r>
            <a:r>
              <a:rPr lang="en-US" altLang="zh-TW" dirty="0"/>
              <a:t>Wi-Fi </a:t>
            </a:r>
            <a:r>
              <a:rPr lang="zh-TW" altLang="en-US" dirty="0"/>
              <a:t>或藍牙這類裝置發出的訊號會因為各種環境因素會導致</a:t>
            </a:r>
            <a:r>
              <a:rPr lang="zh-TW" altLang="en-US" b="1" dirty="0"/>
              <a:t>每個位置接收到的訊號都略有差異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也因此，我們可以把「一個位置的無線訊號特徵」視為它的</a:t>
            </a:r>
            <a:r>
              <a:rPr lang="zh-TW" altLang="en-US" b="1" dirty="0"/>
              <a:t>專屬指紋</a:t>
            </a:r>
            <a:r>
              <a:rPr lang="zh-TW" altLang="en-US" dirty="0"/>
              <a:t> </a:t>
            </a:r>
            <a:r>
              <a:rPr lang="en-US" altLang="zh-TW" dirty="0"/>
              <a:t>——</a:t>
            </a:r>
            <a:br>
              <a:rPr lang="en-US" altLang="zh-TW" dirty="0"/>
            </a:br>
            <a:r>
              <a:rPr lang="zh-TW" altLang="en-US" dirty="0"/>
              <a:t>不同位置，就有不同的訊號組合，就像每個人都有獨一無二的指紋一樣。</a:t>
            </a:r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r>
              <a:rPr lang="zh-TW" altLang="en-US" dirty="0"/>
              <a:t>而在</a:t>
            </a:r>
            <a:r>
              <a:rPr lang="en-US" altLang="zh-TW" dirty="0"/>
              <a:t>WIFI</a:t>
            </a:r>
            <a:r>
              <a:rPr lang="zh-TW" altLang="en-US" dirty="0"/>
              <a:t> 技術中，最常使用也最容易取得的就是 </a:t>
            </a:r>
            <a:r>
              <a:rPr lang="en-US" altLang="zh-TW" dirty="0"/>
              <a:t>Wi-Fi </a:t>
            </a:r>
            <a:r>
              <a:rPr lang="zh-TW" altLang="en-US" dirty="0"/>
              <a:t>訊號強度，也就是 </a:t>
            </a:r>
            <a:r>
              <a:rPr lang="en-US" altLang="zh-TW" b="1" dirty="0"/>
              <a:t>RSSI</a:t>
            </a:r>
            <a:r>
              <a:rPr lang="zh-TW" altLang="en-US" b="1" dirty="0"/>
              <a:t>（</a:t>
            </a:r>
            <a:r>
              <a:rPr lang="en-US" altLang="zh-TW" b="1" dirty="0"/>
              <a:t>Received Signal Strength Indicator</a:t>
            </a:r>
            <a:r>
              <a:rPr lang="zh-TW" altLang="en-US" b="1" dirty="0"/>
              <a:t>）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通常室內環境中會有很多不同</a:t>
            </a:r>
            <a:r>
              <a:rPr lang="en-US" altLang="zh-TW" dirty="0" err="1"/>
              <a:t>WiFI</a:t>
            </a:r>
            <a:r>
              <a:rPr lang="zh-TW" altLang="en-US" dirty="0"/>
              <a:t>訊號元，因此我們可以透過在室內環境中不同位置蒐集這些資料，建立成一張「無線指紋地圖」，每個位置位置都有不同的 </a:t>
            </a:r>
            <a:r>
              <a:rPr lang="en-US" altLang="zh-TW" dirty="0" err="1"/>
              <a:t>WiFi</a:t>
            </a:r>
            <a:r>
              <a:rPr lang="en-US" altLang="zh-TW" dirty="0"/>
              <a:t> RSSI </a:t>
            </a:r>
            <a:r>
              <a:rPr lang="zh-TW" altLang="en-US" dirty="0"/>
              <a:t>組合。</a:t>
            </a:r>
          </a:p>
          <a:p>
            <a:pPr>
              <a:buNone/>
            </a:pPr>
            <a:r>
              <a:rPr lang="zh-TW" altLang="en-US" dirty="0"/>
              <a:t>並且以這些無線指紋地圖，可以訓練出機器學習或深度學習模型，當使用者或是系統在某個位置蒐集到 </a:t>
            </a:r>
            <a:r>
              <a:rPr lang="en-US" altLang="zh-TW" dirty="0" err="1"/>
              <a:t>WiFi</a:t>
            </a:r>
            <a:r>
              <a:rPr lang="en-US" altLang="zh-TW" dirty="0"/>
              <a:t> RSSI </a:t>
            </a:r>
            <a:r>
              <a:rPr lang="zh-TW" altLang="en-US" dirty="0"/>
              <a:t>組合，育訓練好的模型可以快速分辨使用者的位置</a:t>
            </a:r>
            <a:endParaRPr lang="en-US" altLang="zh-TW" dirty="0"/>
          </a:p>
          <a:p>
            <a:pPr>
              <a:buNone/>
            </a:pPr>
            <a:endParaRPr lang="zh-TW" alt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11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883A2B6-CD04-1A6D-D6CA-6DF904B5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F2CE026-EE97-8C6B-9981-03A18AE1CF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4525E4B-5E35-3347-3A2D-4216194B1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不過，</a:t>
            </a:r>
            <a:r>
              <a:rPr lang="en-US" altLang="zh-TW" dirty="0"/>
              <a:t>RSSI base </a:t>
            </a:r>
            <a:r>
              <a:rPr lang="zh-TW" altLang="en-US" dirty="0"/>
              <a:t>的 </a:t>
            </a:r>
            <a:r>
              <a:rPr lang="en-US" altLang="zh-TW" dirty="0"/>
              <a:t>fingerprint-based IPS </a:t>
            </a:r>
            <a:r>
              <a:rPr lang="zh-TW" altLang="en-US" dirty="0"/>
              <a:t>也有不少</a:t>
            </a:r>
            <a:r>
              <a:rPr lang="zh-TW" altLang="en-US" b="1" dirty="0"/>
              <a:t>限制</a:t>
            </a:r>
            <a:r>
              <a:rPr lang="zh-TW" altLang="en-US" dirty="0"/>
              <a:t>，比如說：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Wi-Fi </a:t>
            </a:r>
            <a:r>
              <a:rPr lang="zh-TW" altLang="en-US" dirty="0"/>
              <a:t>訊號容易受到環境變動影響，像是牆壁、家具、人走動等等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同一個位置不同時間測量到的 </a:t>
            </a:r>
            <a:r>
              <a:rPr lang="en-US" altLang="zh-TW" dirty="0"/>
              <a:t>RSSI </a:t>
            </a:r>
            <a:r>
              <a:rPr lang="zh-TW" altLang="en-US" dirty="0"/>
              <a:t>也可能差很多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較容易受到物理環境干擾（如牆、人體、多徑）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此外 </a:t>
            </a:r>
            <a:r>
              <a:rPr lang="en-US" altLang="zh-TW" dirty="0"/>
              <a:t>RSSI</a:t>
            </a:r>
            <a:r>
              <a:rPr lang="zh-TW" altLang="en-US" dirty="0"/>
              <a:t> 容易受到多徑效應影響，牆壁、家具、甚至人走動等障礙物，產生反射與折射。同一個訊號從不同路徑抵達接收端，形成「多徑疊加」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因此，</a:t>
            </a:r>
            <a:r>
              <a:rPr lang="zh-TW" altLang="en-US" b="1" dirty="0"/>
              <a:t>傳統 </a:t>
            </a:r>
            <a:r>
              <a:rPr lang="en-US" altLang="zh-TW" b="1" dirty="0"/>
              <a:t>RSSI </a:t>
            </a:r>
            <a:r>
              <a:rPr lang="zh-TW" altLang="en-US" b="1" dirty="0"/>
              <a:t>指紋法的定位精度很容易下降</a:t>
            </a:r>
            <a:endParaRPr lang="en-US" altLang="zh-TW" b="1" dirty="0"/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導致定位精確度有所瓶頸</a:t>
            </a:r>
            <a:endParaRPr lang="en-US" altLang="zh-TW" b="0" dirty="0"/>
          </a:p>
          <a:p>
            <a:pPr>
              <a:buNone/>
            </a:pPr>
            <a:r>
              <a:rPr lang="zh-TW" altLang="en-US" dirty="0"/>
              <a:t>為了改善這個問題，</a:t>
            </a:r>
            <a:r>
              <a:rPr lang="en-US" altLang="zh-TW" dirty="0"/>
              <a:t>IEEE </a:t>
            </a:r>
            <a:r>
              <a:rPr lang="zh-TW" altLang="en-US" dirty="0"/>
              <a:t>推出了 </a:t>
            </a:r>
            <a:r>
              <a:rPr lang="en-US" altLang="zh-TW" b="1" dirty="0"/>
              <a:t>802.11mc </a:t>
            </a:r>
            <a:r>
              <a:rPr lang="zh-TW" altLang="en-US" b="1" dirty="0"/>
              <a:t>標準</a:t>
            </a:r>
            <a:r>
              <a:rPr lang="zh-TW" altLang="en-US" dirty="0"/>
              <a:t>，定義了一種新的 </a:t>
            </a:r>
            <a:r>
              <a:rPr lang="en-US" altLang="zh-TW" dirty="0"/>
              <a:t>Wi-Fi </a:t>
            </a:r>
            <a:r>
              <a:rPr lang="zh-TW" altLang="en-US" dirty="0"/>
              <a:t>定位協定，叫做 </a:t>
            </a:r>
            <a:r>
              <a:rPr lang="en-US" altLang="zh-TW" b="1" dirty="0"/>
              <a:t>Fine Time Measurement</a:t>
            </a:r>
            <a:r>
              <a:rPr lang="zh-TW" altLang="en-US" b="1" dirty="0"/>
              <a:t>，簡稱 </a:t>
            </a:r>
            <a:r>
              <a:rPr lang="en-US" altLang="zh-TW" b="1" dirty="0"/>
              <a:t>FTM</a:t>
            </a:r>
            <a:r>
              <a:rPr lang="zh-TW" altLang="en-US" dirty="0"/>
              <a:t>。</a:t>
            </a:r>
          </a:p>
          <a:p>
            <a:pPr>
              <a:buNone/>
            </a:pPr>
            <a:r>
              <a:rPr lang="en-US" altLang="zh-TW" dirty="0"/>
              <a:t>FTM </a:t>
            </a:r>
            <a:r>
              <a:rPr lang="zh-TW" altLang="en-US" dirty="0"/>
              <a:t>的原理是：</a:t>
            </a:r>
            <a:br>
              <a:rPr lang="zh-TW" altLang="en-US" dirty="0"/>
            </a:br>
            <a:r>
              <a:rPr lang="zh-TW" altLang="en-US" dirty="0"/>
              <a:t>它不再單靠訊號強度，而是</a:t>
            </a:r>
            <a:r>
              <a:rPr lang="zh-TW" altLang="en-US" b="1" dirty="0"/>
              <a:t>量測訊號從裝置傳送到</a:t>
            </a:r>
            <a:r>
              <a:rPr lang="en-US" altLang="zh-TW" b="1" dirty="0" err="1"/>
              <a:t>wifi</a:t>
            </a:r>
            <a:r>
              <a:rPr lang="en-US" altLang="zh-TW" b="1" dirty="0"/>
              <a:t> access</a:t>
            </a:r>
            <a:r>
              <a:rPr lang="zh-TW" altLang="en-US" b="1" dirty="0"/>
              <a:t> </a:t>
            </a:r>
            <a:r>
              <a:rPr lang="en-US" altLang="zh-TW" b="1" dirty="0"/>
              <a:t>point</a:t>
            </a:r>
            <a:r>
              <a:rPr lang="zh-TW" altLang="en-US" b="1" dirty="0"/>
              <a:t>、再返回的時間差（</a:t>
            </a:r>
            <a:r>
              <a:rPr lang="en-US" altLang="zh-TW" b="1" dirty="0"/>
              <a:t>RTT</a:t>
            </a:r>
            <a:r>
              <a:rPr lang="zh-TW" altLang="en-US" b="1" dirty="0"/>
              <a:t>）</a:t>
            </a:r>
            <a:r>
              <a:rPr lang="zh-TW" altLang="en-US" dirty="0"/>
              <a:t>，</a:t>
            </a:r>
            <a:br>
              <a:rPr lang="zh-TW" altLang="en-US" dirty="0"/>
            </a:br>
            <a:r>
              <a:rPr lang="zh-TW" altLang="en-US" dirty="0"/>
              <a:t>根據這個時間，系統可以計算出手機與基地台之間的「實際距離」。</a:t>
            </a:r>
          </a:p>
          <a:p>
            <a:r>
              <a:rPr lang="zh-TW" altLang="en-US" dirty="0"/>
              <a:t>這種方式類似於聲納或雷達，能夠提供比 </a:t>
            </a:r>
            <a:r>
              <a:rPr lang="en-US" altLang="zh-TW" dirty="0"/>
              <a:t>RSSI </a:t>
            </a:r>
            <a:r>
              <a:rPr lang="zh-TW" altLang="en-US" dirty="0"/>
              <a:t>更精準的距離資訊，也就能讓定位誤差大幅下降。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因為已經提供了距離資訊，通常可以使用</a:t>
            </a:r>
            <a:r>
              <a:rPr lang="en-US" altLang="zh-TW" dirty="0"/>
              <a:t>3</a:t>
            </a:r>
            <a:r>
              <a:rPr lang="zh-TW" altLang="en-US" dirty="0"/>
              <a:t>個以上的 </a:t>
            </a:r>
            <a:r>
              <a:rPr lang="en-US" altLang="zh-TW" dirty="0"/>
              <a:t>AP</a:t>
            </a:r>
            <a:r>
              <a:rPr lang="zh-TW" altLang="en-US" dirty="0"/>
              <a:t> 來進行三角定位</a:t>
            </a:r>
          </a:p>
          <a:p>
            <a:pPr>
              <a:buFont typeface="Arial" panose="020B0604020202020204" pitchFamily="34" charset="0"/>
              <a:buNone/>
            </a:pPr>
            <a:endParaRPr lang="zh-TW" alt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38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4405370-25A8-16D9-BAE9-E5408878D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5AAA754-E423-AF09-2CF8-31A6020CA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671D2B6-0BCD-9C76-DDFB-000ACE82F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在更換為支援 </a:t>
            </a:r>
            <a:r>
              <a:rPr lang="en-US" altLang="zh-TW" dirty="0"/>
              <a:t>IEEE 802.11mc </a:t>
            </a:r>
            <a:r>
              <a:rPr lang="zh-TW" altLang="en-US" dirty="0"/>
              <a:t>的 </a:t>
            </a:r>
            <a:r>
              <a:rPr lang="en-US" altLang="zh-TW" dirty="0"/>
              <a:t>AP </a:t>
            </a:r>
            <a:r>
              <a:rPr lang="zh-TW" altLang="en-US" dirty="0"/>
              <a:t>後，除了可以收集到高精度的 </a:t>
            </a:r>
            <a:r>
              <a:rPr lang="en-US" altLang="zh-TW" dirty="0"/>
              <a:t>RTT</a:t>
            </a:r>
            <a:r>
              <a:rPr lang="zh-TW" altLang="en-US" dirty="0"/>
              <a:t>（</a:t>
            </a:r>
            <a:r>
              <a:rPr lang="en-US" altLang="zh-TW" dirty="0"/>
              <a:t>Round-Trip Time</a:t>
            </a:r>
            <a:r>
              <a:rPr lang="zh-TW" altLang="en-US" dirty="0"/>
              <a:t>）資料外，原本透過傳統 </a:t>
            </a:r>
            <a:r>
              <a:rPr lang="en-US" altLang="zh-TW" dirty="0"/>
              <a:t>AP </a:t>
            </a:r>
            <a:r>
              <a:rPr lang="zh-TW" altLang="en-US" dirty="0"/>
              <a:t>所獲得的 </a:t>
            </a:r>
            <a:r>
              <a:rPr lang="en-US" altLang="zh-TW" dirty="0"/>
              <a:t>RSSI</a:t>
            </a:r>
            <a:r>
              <a:rPr lang="zh-TW" altLang="en-US" dirty="0"/>
              <a:t>（</a:t>
            </a:r>
            <a:r>
              <a:rPr lang="en-US" altLang="zh-TW" dirty="0"/>
              <a:t>Received Signal Strength Indicator</a:t>
            </a:r>
            <a:r>
              <a:rPr lang="zh-TW" altLang="en-US" dirty="0"/>
              <a:t>）也仍可被蒐集。</a:t>
            </a:r>
          </a:p>
          <a:p>
            <a:pPr>
              <a:buNone/>
            </a:pPr>
            <a:r>
              <a:rPr lang="zh-TW" altLang="en-US" dirty="0"/>
              <a:t>這讓我們能同時利用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RTT </a:t>
            </a:r>
            <a:r>
              <a:rPr lang="zh-TW" altLang="en-US" dirty="0"/>
              <a:t>資訊，建構更豐富的 </a:t>
            </a:r>
            <a:r>
              <a:rPr lang="en-US" altLang="zh-TW" dirty="0"/>
              <a:t>fingerprint</a:t>
            </a:r>
            <a:r>
              <a:rPr lang="zh-TW" altLang="en-US" dirty="0"/>
              <a:t>，提高 </a:t>
            </a:r>
            <a:r>
              <a:rPr lang="en-US" altLang="zh-TW" dirty="0"/>
              <a:t>fingerprint-based IPS </a:t>
            </a:r>
            <a:r>
              <a:rPr lang="zh-TW" altLang="en-US" dirty="0"/>
              <a:t>模型的辨識力與定位準確度。</a:t>
            </a:r>
          </a:p>
          <a:p>
            <a:pPr>
              <a:buNone/>
            </a:pPr>
            <a:r>
              <a:rPr lang="zh-TW" altLang="en-US" dirty="0"/>
              <a:t>然而，支援 </a:t>
            </a:r>
            <a:r>
              <a:rPr lang="en-US" altLang="zh-TW" dirty="0"/>
              <a:t>FTM </a:t>
            </a:r>
            <a:r>
              <a:rPr lang="zh-TW" altLang="en-US" dirty="0"/>
              <a:t>的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成本較高，目前在市面上的普及率也不高。因此，雖然理論上若將所有 </a:t>
            </a:r>
            <a:r>
              <a:rPr lang="en-US" altLang="zh-TW" dirty="0"/>
              <a:t>AP </a:t>
            </a:r>
            <a:r>
              <a:rPr lang="zh-TW" altLang="en-US" dirty="0"/>
              <a:t>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，將能達到最佳的定位表現，但在實務上，全面更換並不可行。</a:t>
            </a:r>
          </a:p>
          <a:p>
            <a:r>
              <a:rPr lang="zh-TW" altLang="en-US" dirty="0"/>
              <a:t>本研究將探討在受控實驗環境中，僅替換部分 </a:t>
            </a:r>
            <a:r>
              <a:rPr lang="en-US" altLang="zh-TW" dirty="0"/>
              <a:t>AP </a:t>
            </a:r>
            <a:r>
              <a:rPr lang="zh-TW" altLang="en-US" dirty="0"/>
              <a:t>為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的情況下，能否達到與純 </a:t>
            </a:r>
            <a:r>
              <a:rPr lang="en-US" altLang="zh-TW" dirty="0"/>
              <a:t>RSSI </a:t>
            </a:r>
            <a:r>
              <a:rPr lang="zh-TW" altLang="en-US" dirty="0"/>
              <a:t>模型相當甚至更高的定位準確度。</a:t>
            </a:r>
            <a:endParaRPr lang="en-US" altLang="zh-TW" dirty="0"/>
          </a:p>
          <a:p>
            <a:r>
              <a:rPr lang="zh-TW" altLang="en-US" dirty="0"/>
              <a:t>此外，我們也將分析替換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數量與定位準確率之間的關係，進而探討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的融合模型（</a:t>
            </a:r>
            <a:r>
              <a:rPr lang="en-US" altLang="zh-TW" dirty="0"/>
              <a:t>Data Fusion IPS</a:t>
            </a:r>
            <a:r>
              <a:rPr lang="zh-TW" altLang="en-US" dirty="0"/>
              <a:t>）所帶來的潛在優勢。</a:t>
            </a:r>
          </a:p>
        </p:txBody>
      </p:sp>
    </p:spTree>
    <p:extLst>
      <p:ext uri="{BB962C8B-B14F-4D97-AF65-F5344CB8AC3E}">
        <p14:creationId xmlns:p14="http://schemas.microsoft.com/office/powerpoint/2010/main" val="123770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32FB932-AAD2-B5FF-563B-491045E6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09160A9-D30A-40D8-88F2-951522229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52461EB-0235-66D7-7AAC-4F3993297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fingerprint-based IPS</a:t>
            </a:r>
            <a:r>
              <a:rPr lang="zh-TW" altLang="en-US" dirty="0"/>
              <a:t>（</a:t>
            </a:r>
            <a:r>
              <a:rPr lang="en-US" altLang="zh-TW" dirty="0"/>
              <a:t>Indoor Positioning System</a:t>
            </a:r>
            <a:r>
              <a:rPr lang="zh-TW" altLang="en-US" dirty="0"/>
              <a:t>）中，隨著時間推移，環境中的無線訊號特徵會受到變化，例如家具擺設、設備移動、甚至是人流的改變，都可能導致模型準確度下降。</a:t>
            </a:r>
          </a:p>
          <a:p>
            <a:pPr>
              <a:buNone/>
            </a:pPr>
            <a:r>
              <a:rPr lang="zh-TW" altLang="en-US" dirty="0"/>
              <a:t>因此，</a:t>
            </a:r>
            <a:r>
              <a:rPr lang="zh-TW" altLang="en-US" b="1" dirty="0"/>
              <a:t>模型的時間衰退問題</a:t>
            </a:r>
            <a:r>
              <a:rPr lang="zh-TW" altLang="en-US" dirty="0"/>
              <a:t>成為一項挑戰，而</a:t>
            </a:r>
            <a:r>
              <a:rPr lang="zh-TW" altLang="en-US" b="1" dirty="0"/>
              <a:t>透過 </a:t>
            </a:r>
            <a:r>
              <a:rPr lang="en-US" altLang="zh-TW" b="1" dirty="0"/>
              <a:t>fine-tuning </a:t>
            </a:r>
            <a:r>
              <a:rPr lang="zh-TW" altLang="en-US" b="1" dirty="0"/>
              <a:t>來維持模型表現</a:t>
            </a:r>
            <a:r>
              <a:rPr lang="zh-TW" altLang="en-US" dirty="0"/>
              <a:t>，就顯得相當重要。</a:t>
            </a:r>
          </a:p>
          <a:p>
            <a:pPr>
              <a:buNone/>
            </a:pPr>
            <a:r>
              <a:rPr lang="zh-TW" altLang="en-US" dirty="0"/>
              <a:t>然而，建立無線指紋地圖往往需要大量的人力與時間成本。如果每次環境變化都要重新收集完整資料來 </a:t>
            </a:r>
            <a:r>
              <a:rPr lang="en-US" altLang="zh-TW" dirty="0"/>
              <a:t>fine-tune </a:t>
            </a:r>
            <a:r>
              <a:rPr lang="zh-TW" altLang="en-US" dirty="0"/>
              <a:t>模型，將極大提高維運成本。</a:t>
            </a:r>
          </a:p>
          <a:p>
            <a:pPr>
              <a:buNone/>
            </a:pPr>
            <a:r>
              <a:rPr lang="zh-TW" altLang="en-US" dirty="0"/>
              <a:t>本研究👉 </a:t>
            </a:r>
            <a:r>
              <a:rPr lang="zh-TW" altLang="en-US" b="1" dirty="0"/>
              <a:t>系統性分析在不同資料量下的 </a:t>
            </a:r>
            <a:r>
              <a:rPr lang="en-US" altLang="zh-TW" b="1" dirty="0"/>
              <a:t>fine-tuning </a:t>
            </a:r>
            <a:r>
              <a:rPr lang="zh-TW" altLang="en-US" b="1" dirty="0"/>
              <a:t>效果，找出在維持準確度的前提下，所需最小資料量。</a:t>
            </a:r>
            <a:endParaRPr lang="zh-TW" altLang="en-US" dirty="0"/>
          </a:p>
          <a:p>
            <a:r>
              <a:rPr lang="zh-TW" altLang="en-US" dirty="0"/>
              <a:t>藉此，我們能有效降低資料蒐集與人力成本，同時</a:t>
            </a:r>
            <a:r>
              <a:rPr lang="zh-TW" altLang="en-US" b="1" dirty="0"/>
              <a:t>確保模型在長時間運行下的穩定性與可靠度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1479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7662467" y="716600"/>
            <a:ext cx="3578800" cy="542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140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064900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1064901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4533435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7938957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453340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793895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1064900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1064901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4533435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7938957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453340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793895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2946300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9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1_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00" y="2225032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1" y="1579032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960028" y="562656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498056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960000" y="3999016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1" y="3353016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6567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>
            <a:spLocks noGrp="1"/>
          </p:cNvSpPr>
          <p:nvPr>
            <p:ph type="pic" idx="2"/>
          </p:nvPr>
        </p:nvSpPr>
        <p:spPr>
          <a:xfrm>
            <a:off x="8196133" y="710900"/>
            <a:ext cx="35892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250833" y="3923933"/>
            <a:ext cx="66300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250833" y="1952733"/>
            <a:ext cx="6630000" cy="19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441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8342433" y="1038733"/>
            <a:ext cx="2898800" cy="1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8342467" y="2401333"/>
            <a:ext cx="2898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96600" y="-48300"/>
            <a:ext cx="2366800" cy="7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957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 rot="10800000">
            <a:off x="64871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/>
          <p:nvPr/>
        </p:nvSpPr>
        <p:spPr>
          <a:xfrm rot="10800000">
            <a:off x="9652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943633" y="1887200"/>
            <a:ext cx="10272000" cy="3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92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 rot="10800000">
            <a:off x="3401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7"/>
          <p:cNvSpPr/>
          <p:nvPr/>
        </p:nvSpPr>
        <p:spPr>
          <a:xfrm rot="10800000">
            <a:off x="25908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960000" y="2132533"/>
            <a:ext cx="10272000" cy="3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639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5993765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5993768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1162916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"/>
          </p:nvPr>
        </p:nvSpPr>
        <p:spPr>
          <a:xfrm>
            <a:off x="1162916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5"/>
          </p:nvPr>
        </p:nvSpPr>
        <p:spPr>
          <a:xfrm>
            <a:off x="5982201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6"/>
          </p:nvPr>
        </p:nvSpPr>
        <p:spPr>
          <a:xfrm>
            <a:off x="1162916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7"/>
          </p:nvPr>
        </p:nvSpPr>
        <p:spPr>
          <a:xfrm>
            <a:off x="1162916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8"/>
          </p:nvPr>
        </p:nvSpPr>
        <p:spPr>
          <a:xfrm>
            <a:off x="5982165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17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0593433" y="-2495467"/>
            <a:ext cx="3057200" cy="34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0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560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-1281333" y="6138667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8139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4553200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2"/>
          </p:nvPr>
        </p:nvSpPr>
        <p:spPr>
          <a:xfrm>
            <a:off x="1178351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553200" y="2331948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4"/>
          </p:nvPr>
        </p:nvSpPr>
        <p:spPr>
          <a:xfrm>
            <a:off x="1178351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553200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6"/>
          </p:nvPr>
        </p:nvSpPr>
        <p:spPr>
          <a:xfrm>
            <a:off x="7976863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7"/>
          </p:nvPr>
        </p:nvSpPr>
        <p:spPr>
          <a:xfrm>
            <a:off x="7976863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8"/>
          </p:nvPr>
        </p:nvSpPr>
        <p:spPr>
          <a:xfrm>
            <a:off x="1178351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9"/>
          </p:nvPr>
        </p:nvSpPr>
        <p:spPr>
          <a:xfrm>
            <a:off x="4553200" y="183341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3"/>
          </p:nvPr>
        </p:nvSpPr>
        <p:spPr>
          <a:xfrm>
            <a:off x="7976863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4"/>
          </p:nvPr>
        </p:nvSpPr>
        <p:spPr>
          <a:xfrm>
            <a:off x="1178351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5"/>
          </p:nvPr>
        </p:nvSpPr>
        <p:spPr>
          <a:xfrm>
            <a:off x="7976863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2"/>
          <p:cNvSpPr/>
          <p:nvPr/>
        </p:nvSpPr>
        <p:spPr>
          <a:xfrm>
            <a:off x="10491933" y="-626800"/>
            <a:ext cx="2412800" cy="189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996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10800000">
            <a:off x="95351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388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0583633" y="719200"/>
            <a:ext cx="1778000" cy="19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3"/>
          <p:cNvSpPr/>
          <p:nvPr/>
        </p:nvSpPr>
        <p:spPr>
          <a:xfrm>
            <a:off x="4788200" y="0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hasCustomPrompt="1"/>
          </p:nvPr>
        </p:nvSpPr>
        <p:spPr>
          <a:xfrm>
            <a:off x="1141567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1141567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2" hasCustomPrompt="1"/>
          </p:nvPr>
        </p:nvSpPr>
        <p:spPr>
          <a:xfrm>
            <a:off x="1141580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1141580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4" hasCustomPrompt="1"/>
          </p:nvPr>
        </p:nvSpPr>
        <p:spPr>
          <a:xfrm>
            <a:off x="6170749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5"/>
          </p:nvPr>
        </p:nvSpPr>
        <p:spPr>
          <a:xfrm>
            <a:off x="6170749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5400000">
            <a:off x="51433" y="5066667"/>
            <a:ext cx="10064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6" hasCustomPrompt="1"/>
          </p:nvPr>
        </p:nvSpPr>
        <p:spPr>
          <a:xfrm>
            <a:off x="6170763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7"/>
          </p:nvPr>
        </p:nvSpPr>
        <p:spPr>
          <a:xfrm>
            <a:off x="6170763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807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 rot="10800000">
            <a:off x="-1956633" y="-1115267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5"/>
          <p:cNvSpPr/>
          <p:nvPr/>
        </p:nvSpPr>
        <p:spPr>
          <a:xfrm>
            <a:off x="10193600" y="4034067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5"/>
          <p:cNvSpPr/>
          <p:nvPr/>
        </p:nvSpPr>
        <p:spPr>
          <a:xfrm>
            <a:off x="7582800" y="-6594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490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-1050800" y="4895000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6"/>
          <p:cNvSpPr/>
          <p:nvPr/>
        </p:nvSpPr>
        <p:spPr>
          <a:xfrm>
            <a:off x="10696333" y="-1227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6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62803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3954800" cy="17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685989" y="4672884"/>
            <a:ext cx="3968800" cy="7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650633" y="719400"/>
            <a:ext cx="35904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2086000" y="-195133"/>
            <a:ext cx="3328000" cy="7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-987333" y="59039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2464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082633" y="1751717"/>
            <a:ext cx="5437200" cy="8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82633" y="2850684"/>
            <a:ext cx="5437200" cy="2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09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653233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233567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233567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53233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5515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965200" y="723900"/>
            <a:ext cx="10276000" cy="54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103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75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6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49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>
            <a:spLocks noGrp="1"/>
          </p:cNvSpPr>
          <p:nvPr>
            <p:ph type="pic" idx="2"/>
          </p:nvPr>
        </p:nvSpPr>
        <p:spPr>
          <a:xfrm>
            <a:off x="7659500" y="710900"/>
            <a:ext cx="35816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33967" y="1395033"/>
            <a:ext cx="4002000" cy="206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533967" y="3854200"/>
            <a:ext cx="4002000" cy="9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1587867" y="6138667"/>
            <a:ext cx="2794400" cy="8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3"/>
          </p:nvPr>
        </p:nvSpPr>
        <p:spPr>
          <a:xfrm>
            <a:off x="1534167" y="3145567"/>
            <a:ext cx="4002000" cy="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/>
          <p:nvPr/>
        </p:nvSpPr>
        <p:spPr>
          <a:xfrm rot="5400000">
            <a:off x="1099800" y="-1099800"/>
            <a:ext cx="9508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391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1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3117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89" r:id="rId11"/>
    <p:sldLayoutId id="2147483674" r:id="rId12"/>
    <p:sldLayoutId id="2147483675" r:id="rId13"/>
    <p:sldLayoutId id="2147483676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5" r:id="rId21"/>
    <p:sldLayoutId id="2147483686" r:id="rId22"/>
    <p:sldLayoutId id="2147483687" r:id="rId23"/>
    <p:sldLayoutId id="2147483688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1.sv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B5261A0E-6BFF-694E-EB2F-DA00D56E4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981EE408-AC57-8ADA-4646-CBFCAFA5A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</a:t>
            </a:r>
            <a:r>
              <a:rPr lang="en-US" altLang="zh-TW" dirty="0"/>
              <a:t>6.03</a:t>
            </a:r>
            <a:br>
              <a:rPr lang="en" dirty="0"/>
            </a:br>
            <a:r>
              <a:rPr lang="en" dirty="0"/>
              <a:t>Meeting </a:t>
            </a:r>
            <a:endParaRPr sz="96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B3DE6797-D1B4-73B3-B8F7-892E5B2A3F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95623060-FA14-EE56-02D3-510B4CAA44CD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9FF097F0-1EF6-03F0-1BB5-AD2B3C7CAB2C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102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F91E7EE-5F8E-0CB5-5F75-D1731AE3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E05A983-25E2-E8CD-1512-6C47A8B7A546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D2F2664-02B8-55F4-8C4B-A1DFA86BA01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method :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0E4B86E-076A-455A-D639-BE9EBF533A4B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A247D9-E06B-2DDC-CBB1-DF30F7A9B787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 Advanced Fingerprint-Based IPS Model Using RSSI and FTM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ECE01B-9D5C-CAD5-0857-56FEF986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1045248" y="3071223"/>
            <a:ext cx="1911881" cy="16060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A364066-EFEF-25AB-F77F-D8AEE4DEC679}"/>
              </a:ext>
            </a:extLst>
          </p:cNvPr>
          <p:cNvSpPr txBox="1"/>
          <p:nvPr/>
        </p:nvSpPr>
        <p:spPr>
          <a:xfrm>
            <a:off x="620727" y="2609557"/>
            <a:ext cx="276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IEEE802.11mc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BCA3EC-2DCE-1359-CC35-0469D7BFB5CB}"/>
              </a:ext>
            </a:extLst>
          </p:cNvPr>
          <p:cNvSpPr txBox="1"/>
          <p:nvPr/>
        </p:nvSpPr>
        <p:spPr>
          <a:xfrm>
            <a:off x="779490" y="4649802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5DF44770-9079-70BE-D471-9AE13746E014}"/>
              </a:ext>
            </a:extLst>
          </p:cNvPr>
          <p:cNvSpPr/>
          <p:nvPr/>
        </p:nvSpPr>
        <p:spPr>
          <a:xfrm>
            <a:off x="3381649" y="3436409"/>
            <a:ext cx="1707469" cy="903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5470022-E216-CED7-17B9-4B6C5F743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78" y="3133427"/>
            <a:ext cx="1300175" cy="130017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21A706-0BB1-4C45-988C-4A5D6AC7DD5B}"/>
              </a:ext>
            </a:extLst>
          </p:cNvPr>
          <p:cNvSpPr txBox="1"/>
          <p:nvPr/>
        </p:nvSpPr>
        <p:spPr>
          <a:xfrm>
            <a:off x="5089118" y="260087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Traditional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84A4C5-8936-C209-7AC8-DA7F511F2090}"/>
              </a:ext>
            </a:extLst>
          </p:cNvPr>
          <p:cNvSpPr txBox="1"/>
          <p:nvPr/>
        </p:nvSpPr>
        <p:spPr>
          <a:xfrm>
            <a:off x="5089118" y="4641121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形 16" descr="網狀圖 外框">
            <a:extLst>
              <a:ext uri="{FF2B5EF4-FFF2-40B4-BE49-F238E27FC236}">
                <a16:creationId xmlns:a16="http://schemas.microsoft.com/office/drawing/2014/main" id="{5EC06100-A2DD-FF52-EDDF-AA9B92A01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5279" y="2973996"/>
            <a:ext cx="2000427" cy="2000427"/>
          </a:xfrm>
          <a:prstGeom prst="rect">
            <a:avLst/>
          </a:prstGeom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A18301B-48F9-02E6-7B57-6E4547B3A9F8}"/>
              </a:ext>
            </a:extLst>
          </p:cNvPr>
          <p:cNvSpPr/>
          <p:nvPr/>
        </p:nvSpPr>
        <p:spPr>
          <a:xfrm>
            <a:off x="7377930" y="3284918"/>
            <a:ext cx="1772271" cy="1206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 Distance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C64C74-03AD-D5F6-C2ED-0B708E7C0AF3}"/>
              </a:ext>
            </a:extLst>
          </p:cNvPr>
          <p:cNvSpPr txBox="1"/>
          <p:nvPr/>
        </p:nvSpPr>
        <p:spPr>
          <a:xfrm>
            <a:off x="5636871" y="331614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9619DB-5646-FACF-6D29-78CEFDF036D4}"/>
              </a:ext>
            </a:extLst>
          </p:cNvPr>
          <p:cNvSpPr txBox="1"/>
          <p:nvPr/>
        </p:nvSpPr>
        <p:spPr>
          <a:xfrm>
            <a:off x="7089545" y="2609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7A65A5D-1C07-BE4C-5A0E-4458E5261024}"/>
              </a:ext>
            </a:extLst>
          </p:cNvPr>
          <p:cNvSpPr txBox="1"/>
          <p:nvPr/>
        </p:nvSpPr>
        <p:spPr>
          <a:xfrm>
            <a:off x="9014519" y="2609557"/>
            <a:ext cx="27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 DNN model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94107C-985E-1ABF-AE65-84393CE809B8}"/>
              </a:ext>
            </a:extLst>
          </p:cNvPr>
          <p:cNvSpPr/>
          <p:nvPr/>
        </p:nvSpPr>
        <p:spPr>
          <a:xfrm>
            <a:off x="7713804" y="5102786"/>
            <a:ext cx="2829757" cy="125607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Accurate  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👆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  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👇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448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415691E-A298-7C72-4E37-DCE87BBE1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43F021BB-2E9A-87A4-54E7-B470F85C6393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8A657FD-298F-940D-1256-A9EBAAB0592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Contributions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A63064-CDB1-0C0F-014E-7D2CABFFB9AF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4CF2D4-F84F-A30C-78BB-1937FF9DF674}"/>
              </a:ext>
            </a:extLst>
          </p:cNvPr>
          <p:cNvSpPr txBox="1"/>
          <p:nvPr/>
        </p:nvSpPr>
        <p:spPr>
          <a:xfrm>
            <a:off x="1021100" y="2136338"/>
            <a:ext cx="101497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Improved Accuracy and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Predicted FTM-like distances from RSSI to enhance positioning accuracy and reduce reliance on large-scale </a:t>
            </a:r>
            <a:r>
              <a:rPr lang="en-US" altLang="zh-TW" dirty="0" err="1"/>
              <a:t>mcAP</a:t>
            </a:r>
            <a:r>
              <a:rPr lang="en-US" altLang="zh-TW" dirty="0"/>
              <a:t> upgrades, improving robustness against poor AP selection.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 Fine-Tuning for Long-Term Maintenance: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a lightweight fine-tuning strategy that restores model accuracy with only 2.5% new data per reference point, enabling practical long-term system maintenance.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821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645D42A7-FF26-B39D-19A3-A8CC850C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97CB2D65-7CB4-7402-1B2E-627080804F1E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BC1AD7E5-E5CA-5122-D1BC-2923AF516C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83354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IEEE 802.11mc </a:t>
            </a:r>
            <a:br>
              <a:rPr lang="en-US" altLang="zh-TW" sz="6000" b="1" dirty="0"/>
            </a:br>
            <a:r>
              <a:rPr lang="en-US" altLang="zh-TW" sz="6000" b="1" dirty="0"/>
              <a:t>Fine Time Measurement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56F5FD3-C038-3754-A2AC-062BC88D409F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3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537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FF11694-7DEB-9E3B-FD1E-A9FA8CA4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0150258F-C7EA-114D-C7B8-E383E57B8C0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64F3816-AAE6-D866-A1C6-92C23DCADF63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(Fine Time Measurement)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4EA18E-56DA-8EB0-D9A8-60054806CADD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A046CA-7152-8518-78CB-90B0E1869D3B}"/>
              </a:ext>
            </a:extLst>
          </p:cNvPr>
          <p:cNvSpPr txBox="1"/>
          <p:nvPr/>
        </p:nvSpPr>
        <p:spPr>
          <a:xfrm>
            <a:off x="1297709" y="1054793"/>
            <a:ext cx="9596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 is a ranging protocol defined in IEEE 802.11mc, allowing Wi-Fi devices to estimate distances via Round-Trip Time (RTT) of exchanged frames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形 15" descr="時鐘 外框">
            <a:extLst>
              <a:ext uri="{FF2B5EF4-FFF2-40B4-BE49-F238E27FC236}">
                <a16:creationId xmlns:a16="http://schemas.microsoft.com/office/drawing/2014/main" id="{8A59BDFD-DD60-F74F-1551-0CD94F257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047" y="2337468"/>
            <a:ext cx="1195788" cy="11957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7ABDA2B-5D08-873E-F7B3-79CD9EBBA3D6}"/>
              </a:ext>
            </a:extLst>
          </p:cNvPr>
          <p:cNvSpPr txBox="1"/>
          <p:nvPr/>
        </p:nvSpPr>
        <p:spPr>
          <a:xfrm>
            <a:off x="1146007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 clock sync needed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形 23" descr="目標 以實心填滿">
            <a:extLst>
              <a:ext uri="{FF2B5EF4-FFF2-40B4-BE49-F238E27FC236}">
                <a16:creationId xmlns:a16="http://schemas.microsoft.com/office/drawing/2014/main" id="{8F002972-D90C-EA04-D356-6719E9D0E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462" y="2337468"/>
            <a:ext cx="1195788" cy="1195788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52FBD804-931F-FE86-4134-CD846BA8511B}"/>
              </a:ext>
            </a:extLst>
          </p:cNvPr>
          <p:cNvSpPr txBox="1"/>
          <p:nvPr/>
        </p:nvSpPr>
        <p:spPr>
          <a:xfrm>
            <a:off x="8178422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High accuracy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形 28" descr="起重機 以實心填滿">
            <a:extLst>
              <a:ext uri="{FF2B5EF4-FFF2-40B4-BE49-F238E27FC236}">
                <a16:creationId xmlns:a16="http://schemas.microsoft.com/office/drawing/2014/main" id="{1ADDB6C4-3CE6-2F69-6274-0EC89A25A2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0925" y="2315716"/>
            <a:ext cx="1195788" cy="1195788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21EE3796-A9E9-BA55-6421-E14D8BFB1D23}"/>
              </a:ext>
            </a:extLst>
          </p:cNvPr>
          <p:cNvSpPr txBox="1"/>
          <p:nvPr/>
        </p:nvSpPr>
        <p:spPr>
          <a:xfrm>
            <a:off x="4890884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Infrastructure-ready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形 33" descr="電池充電 以實心填滿">
            <a:extLst>
              <a:ext uri="{FF2B5EF4-FFF2-40B4-BE49-F238E27FC236}">
                <a16:creationId xmlns:a16="http://schemas.microsoft.com/office/drawing/2014/main" id="{10FDD19E-F059-6313-A39C-7779AF623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5097" y="4371894"/>
            <a:ext cx="1196592" cy="1196592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71CDFC7B-73A6-EC81-170C-C5BDAB79667D}"/>
              </a:ext>
            </a:extLst>
          </p:cNvPr>
          <p:cNvSpPr txBox="1"/>
          <p:nvPr/>
        </p:nvSpPr>
        <p:spPr>
          <a:xfrm>
            <a:off x="6820487" y="542958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Hybrid signal features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形 36" descr="文氏圖表 以實心填滿">
            <a:extLst>
              <a:ext uri="{FF2B5EF4-FFF2-40B4-BE49-F238E27FC236}">
                <a16:creationId xmlns:a16="http://schemas.microsoft.com/office/drawing/2014/main" id="{AE11324D-00F9-2D93-C26A-976E90A05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0126" y="4358373"/>
            <a:ext cx="1196591" cy="1196591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30D623D0-473C-5E76-DDAC-AC3486429F68}"/>
              </a:ext>
            </a:extLst>
          </p:cNvPr>
          <p:cNvSpPr txBox="1"/>
          <p:nvPr/>
        </p:nvSpPr>
        <p:spPr>
          <a:xfrm>
            <a:off x="2935057" y="542958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power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901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9EFAE1D-8F3E-3ECC-DAC6-B5608E1B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C5F8B79-784A-A34C-F097-65C8BE6BBF20}"/>
              </a:ext>
            </a:extLst>
          </p:cNvPr>
          <p:cNvSpPr/>
          <p:nvPr/>
        </p:nvSpPr>
        <p:spPr>
          <a:xfrm>
            <a:off x="4603754" y="6426145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2293170-3CFF-E9E9-E1BD-E6312C02F2F4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Measurement Principle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2E69D95-5E15-0010-FB6B-A120080A9EC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5" name="圖片 4" descr="一張含有 文字, 螢幕擷取畫面, 行, 圖表 的圖片&#10;&#10;AI 產生的內容可能不正確。">
            <a:extLst>
              <a:ext uri="{FF2B5EF4-FFF2-40B4-BE49-F238E27FC236}">
                <a16:creationId xmlns:a16="http://schemas.microsoft.com/office/drawing/2014/main" id="{BB3BC3F1-B090-8A21-CB9A-72742A6D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8" y="1785966"/>
            <a:ext cx="4856846" cy="438263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A489CB-C110-60D9-84AA-DF9FA6FACFB0}"/>
              </a:ext>
            </a:extLst>
          </p:cNvPr>
          <p:cNvSpPr txBox="1"/>
          <p:nvPr/>
        </p:nvSpPr>
        <p:spPr>
          <a:xfrm>
            <a:off x="5785478" y="1440221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ToF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(Time of Flight)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one-way travel time of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RTT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(Round Trip Time) = Two-Way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ToF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184927A-04F9-92A7-1C98-1D3090E59815}"/>
                  </a:ext>
                </a:extLst>
              </p:cNvPr>
              <p:cNvSpPr txBox="1"/>
              <p:nvPr/>
            </p:nvSpPr>
            <p:spPr>
              <a:xfrm>
                <a:off x="5883185" y="5068684"/>
                <a:ext cx="538071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𝑅𝑇𝑇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 dirty="0"/>
                        <m:t>​</m:t>
                      </m:r>
                      <m:r>
                        <m:rPr>
                          <m:nor/>
                        </m:rPr>
                        <a:rPr lang="en-US" altLang="zh-TW" sz="2400" b="0" i="0" dirty="0" smtClean="0"/>
                        <m:t>) − (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 b="0" i="0" dirty="0" smtClean="0"/>
                        <m:t>)</m:t>
                      </m:r>
                    </m:oMath>
                  </m:oMathPara>
                </a14:m>
                <a:endParaRPr lang="en-US" altLang="zh-TW" sz="2400" b="0" dirty="0">
                  <a:latin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2400" dirty="0"/>
                  <a:t>​) –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184927A-04F9-92A7-1C98-1D3090E5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85" y="5068684"/>
                <a:ext cx="5380718" cy="830997"/>
              </a:xfrm>
              <a:prstGeom prst="rect">
                <a:avLst/>
              </a:prstGeom>
              <a:blipFill>
                <a:blip r:embed="rId4"/>
                <a:stretch>
                  <a:fillRect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E412E19-7E20-B98D-C737-AA5349598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70066"/>
                  </p:ext>
                </p:extLst>
              </p:nvPr>
            </p:nvGraphicFramePr>
            <p:xfrm>
              <a:off x="5855109" y="2621096"/>
              <a:ext cx="2718435" cy="1981200"/>
            </p:xfrm>
            <a:graphic>
              <a:graphicData uri="http://schemas.openxmlformats.org/drawingml/2006/table">
                <a:tbl>
                  <a:tblPr/>
                  <a:tblGrid>
                    <a:gridCol w="1446530">
                      <a:extLst>
                        <a:ext uri="{9D8B030D-6E8A-4147-A177-3AD203B41FA5}">
                          <a16:colId xmlns:a16="http://schemas.microsoft.com/office/drawing/2014/main" val="1376270397"/>
                        </a:ext>
                      </a:extLst>
                    </a:gridCol>
                    <a:gridCol w="1271905">
                      <a:extLst>
                        <a:ext uri="{9D8B030D-6E8A-4147-A177-3AD203B41FA5}">
                          <a16:colId xmlns:a16="http://schemas.microsoft.com/office/drawing/2014/main" val="609094291"/>
                        </a:ext>
                      </a:extLst>
                    </a:gridCol>
                  </a:tblGrid>
                  <a:tr h="37598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Timestamp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Real time</a:t>
                          </a:r>
                          <a:endParaRPr lang="zh-TW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9435124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9661920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1751083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769410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64418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E412E19-7E20-B98D-C737-AA5349598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70066"/>
                  </p:ext>
                </p:extLst>
              </p:nvPr>
            </p:nvGraphicFramePr>
            <p:xfrm>
              <a:off x="5855109" y="2621096"/>
              <a:ext cx="2718435" cy="1981200"/>
            </p:xfrm>
            <a:graphic>
              <a:graphicData uri="http://schemas.openxmlformats.org/drawingml/2006/table">
                <a:tbl>
                  <a:tblPr/>
                  <a:tblGrid>
                    <a:gridCol w="1446530">
                      <a:extLst>
                        <a:ext uri="{9D8B030D-6E8A-4147-A177-3AD203B41FA5}">
                          <a16:colId xmlns:a16="http://schemas.microsoft.com/office/drawing/2014/main" val="1376270397"/>
                        </a:ext>
                      </a:extLst>
                    </a:gridCol>
                    <a:gridCol w="1271905">
                      <a:extLst>
                        <a:ext uri="{9D8B030D-6E8A-4147-A177-3AD203B41FA5}">
                          <a16:colId xmlns:a16="http://schemas.microsoft.com/office/drawing/2014/main" val="6090942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Timestamp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Real time</a:t>
                          </a:r>
                          <a:endParaRPr lang="zh-TW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9435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106154" r="-88655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106154" r="-957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966192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203030" r="-88655" b="-2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203030" r="-957" b="-22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17510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307692" r="-88655" b="-1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307692" r="-957" b="-1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676941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407692" r="-88655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407692" r="-957" b="-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64418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F8E45C3-2FB0-5259-8C34-37F60D46E43E}"/>
                  </a:ext>
                </a:extLst>
              </p:cNvPr>
              <p:cNvSpPr txBox="1"/>
              <p:nvPr/>
            </p:nvSpPr>
            <p:spPr>
              <a:xfrm>
                <a:off x="6095999" y="2712242"/>
                <a:ext cx="504287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𝑅𝑇𝑇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=(</m:t>
                    </m:r>
                    <m:sSub>
                      <m:sSubPr>
                        <m:ctrlP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TW" sz="3000" b="0" i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)+(</m:t>
                    </m:r>
                    <m:sSub>
                      <m:sSub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en-US" altLang="zh-TW" sz="3000" dirty="0"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TW" sz="3000" b="0" i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</m:oMath>
                </a14:m>
                <a:endParaRPr lang="zh-TW" altLang="en-US" sz="3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F8E45C3-2FB0-5259-8C34-37F60D46E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712242"/>
                <a:ext cx="5042872" cy="553998"/>
              </a:xfrm>
              <a:prstGeom prst="rect">
                <a:avLst/>
              </a:prstGeom>
              <a:blipFill>
                <a:blip r:embed="rId6"/>
                <a:stretch>
                  <a:fillRect t="-14286" b="-32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0AC2DEC-77FD-F655-FB4A-592383E42495}"/>
                  </a:ext>
                </a:extLst>
              </p:cNvPr>
              <p:cNvSpPr txBox="1"/>
              <p:nvPr/>
            </p:nvSpPr>
            <p:spPr>
              <a:xfrm>
                <a:off x="8832513" y="2688142"/>
                <a:ext cx="3031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/>
                  <a:t>Responder clock offset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0AC2DEC-77FD-F655-FB4A-592383E42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13" y="2688142"/>
                <a:ext cx="3031941" cy="369332"/>
              </a:xfrm>
              <a:prstGeom prst="rect">
                <a:avLst/>
              </a:prstGeom>
              <a:blipFill>
                <a:blip r:embed="rId7"/>
                <a:stretch>
                  <a:fillRect l="-1408"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261F3D8-0066-AB35-F6EE-DD21BB9C3E96}"/>
                  </a:ext>
                </a:extLst>
              </p:cNvPr>
              <p:cNvSpPr txBox="1"/>
              <p:nvPr/>
            </p:nvSpPr>
            <p:spPr>
              <a:xfrm>
                <a:off x="8832512" y="3245438"/>
                <a:ext cx="3031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/>
                  <a:t>Initiator clock offset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261F3D8-0066-AB35-F6EE-DD21BB9C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12" y="3245438"/>
                <a:ext cx="3031941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101C34C-CC7F-FA14-4448-CC51A4ECE581}"/>
              </a:ext>
            </a:extLst>
          </p:cNvPr>
          <p:cNvCxnSpPr/>
          <p:nvPr/>
        </p:nvCxnSpPr>
        <p:spPr>
          <a:xfrm flipV="1">
            <a:off x="9838482" y="5068684"/>
            <a:ext cx="324091" cy="4154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7A6890E-F29A-9029-AC73-DEB6CAE1435C}"/>
              </a:ext>
            </a:extLst>
          </p:cNvPr>
          <p:cNvCxnSpPr/>
          <p:nvPr/>
        </p:nvCxnSpPr>
        <p:spPr>
          <a:xfrm flipV="1">
            <a:off x="8057910" y="5484183"/>
            <a:ext cx="324091" cy="4154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F23DDC7-5EDA-5448-19DE-AAAF80BEEA52}"/>
              </a:ext>
            </a:extLst>
          </p:cNvPr>
          <p:cNvCxnSpPr/>
          <p:nvPr/>
        </p:nvCxnSpPr>
        <p:spPr>
          <a:xfrm flipV="1">
            <a:off x="8413061" y="5135914"/>
            <a:ext cx="324091" cy="41549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89CB308-9388-AE71-CEFF-3BCFD8802404}"/>
              </a:ext>
            </a:extLst>
          </p:cNvPr>
          <p:cNvCxnSpPr/>
          <p:nvPr/>
        </p:nvCxnSpPr>
        <p:spPr>
          <a:xfrm flipV="1">
            <a:off x="9630138" y="5512676"/>
            <a:ext cx="324091" cy="41549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9E0DBA-4297-10DC-DD8C-8E78721AE649}"/>
              </a:ext>
            </a:extLst>
          </p:cNvPr>
          <p:cNvSpPr txBox="1"/>
          <p:nvPr/>
        </p:nvSpPr>
        <p:spPr>
          <a:xfrm>
            <a:off x="6791628" y="1785966"/>
            <a:ext cx="372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Clock offset 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</a:rPr>
              <a:t>eliminate</a:t>
            </a: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d!</a:t>
            </a:r>
            <a:endParaRPr lang="zh-TW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D630698-A2F5-4D0D-BFA2-4C6C5F5C8E98}"/>
                  </a:ext>
                </a:extLst>
              </p:cNvPr>
              <p:cNvSpPr txBox="1"/>
              <p:nvPr/>
            </p:nvSpPr>
            <p:spPr>
              <a:xfrm>
                <a:off x="6132269" y="4229357"/>
                <a:ext cx="5042872" cy="95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𝐷𝑖𝑠𝑡𝑎𝑛𝑐𝑒</m:t>
                      </m:r>
                      <m:r>
                        <a:rPr lang="en-US" altLang="zh-TW" sz="30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fPr>
                        <m:num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𝑅𝑇𝑇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 ×</m:t>
                          </m:r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𝑐</m:t>
                          </m:r>
                        </m:num>
                        <m:den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3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D630698-A2F5-4D0D-BFA2-4C6C5F5C8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269" y="4229357"/>
                <a:ext cx="5042872" cy="9566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0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  <p:bldP spid="18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804F7B7-B2FC-7728-B048-9AAEF6022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AB7BB827-04A9-F3DA-F397-799DCDEDAABE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54ABC16-D392-1851-FCE4-A958B9B7341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High-Precision Timestamping in FTM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C7075CA-B425-36E4-11CB-19B1B1BCF081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7E9F0A-D10E-0C5E-9938-AFF42C5A2A62}"/>
              </a:ext>
            </a:extLst>
          </p:cNvPr>
          <p:cNvSpPr txBox="1"/>
          <p:nvPr/>
        </p:nvSpPr>
        <p:spPr>
          <a:xfrm>
            <a:off x="1297709" y="1276388"/>
            <a:ext cx="10321723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 Protocol Structure</a:t>
            </a:r>
          </a:p>
          <a:p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Uses Action Frames to exchange timestamped messages</a:t>
            </a:r>
          </a:p>
          <a:p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Hardware-level timestamps are embedded in each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 Resolution &amp; Accuracy</a:t>
            </a:r>
          </a:p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 802.11mc: supports 10 ns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Commercial chipsets (e.g., Qualcomm): up to 0.5 ns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0.3 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of burst averaging (e.g., 8~16 measurements)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Commercial Device Support</a:t>
            </a:r>
          </a:p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Enables sub-meter accuracy with no custom hardware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939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5B2A6C8-4EB9-2C21-ED27-93F52999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8F9CF683-BE32-E99A-425E-4FC18C42DF2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BC83F53-2670-0FD2-83F1-244A0584BCE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vs. Other Ranging Techniques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2861CF8-659E-BF35-345F-F45922F2C41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93622CB-B50A-EB30-AA68-C36FF277F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409287"/>
              </p:ext>
            </p:extLst>
          </p:nvPr>
        </p:nvGraphicFramePr>
        <p:xfrm>
          <a:off x="893168" y="2038705"/>
          <a:ext cx="10612195" cy="3505200"/>
        </p:xfrm>
        <a:graphic>
          <a:graphicData uri="http://schemas.openxmlformats.org/drawingml/2006/table">
            <a:tbl>
              <a:tblPr/>
              <a:tblGrid>
                <a:gridCol w="2122439">
                  <a:extLst>
                    <a:ext uri="{9D8B030D-6E8A-4147-A177-3AD203B41FA5}">
                      <a16:colId xmlns:a16="http://schemas.microsoft.com/office/drawing/2014/main" val="354600725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2153641499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3083907110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1176830555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4027719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Technique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IEEE Standard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Clock Sync Required</a:t>
                      </a:r>
                      <a:endParaRPr 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Accuracy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Hardware Requirement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58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RSSI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802.11 (legacy)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Any Wi-Fi 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02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ToA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802.15.4a/f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Precise time synchronization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455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UWB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802.15.4z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Dedicated UWB transceivers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544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FTM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802.11mc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Commercial Wi-Fi chipsets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340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57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F7663543-4C7D-2C01-7FCA-A387A478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3EFB58E4-F06E-38C4-C6C5-EC5F2D8574D3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B8940C7B-B9E0-B525-D55E-CCCB0F764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System Design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834DD8C-3466-AC9D-2E83-F938CF9ACFD2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4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842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755A548-E4C9-5A3E-9206-F83D2E98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CA6385BB-28D2-4CE9-1F8F-55E572E259DF}"/>
              </a:ext>
            </a:extLst>
          </p:cNvPr>
          <p:cNvSpPr/>
          <p:nvPr/>
        </p:nvSpPr>
        <p:spPr>
          <a:xfrm>
            <a:off x="-1455720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3BAC12-0178-E019-1B0C-9042E2F9396F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Overview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638049-2312-3795-6388-1891471F6C8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3F43C5-151C-F6A3-288E-F0011C18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0" y="1177480"/>
            <a:ext cx="7766958" cy="52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5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F52725C-B823-10A1-ECB2-C9276E8B0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60B9260-B3F4-5D3C-2A2E-2EF0C35CB066}"/>
              </a:ext>
            </a:extLst>
          </p:cNvPr>
          <p:cNvSpPr/>
          <p:nvPr/>
        </p:nvSpPr>
        <p:spPr>
          <a:xfrm>
            <a:off x="4840163" y="3155984"/>
            <a:ext cx="1699161" cy="1736658"/>
          </a:xfrm>
          <a:prstGeom prst="rect">
            <a:avLst/>
          </a:prstGeom>
          <a:solidFill>
            <a:schemeClr val="accent2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64606117-C033-BF56-268A-6AA52EF3A4C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8137BBE-C66C-0C07-EDC9-B86BC10F742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04D17D-7533-DD64-90AE-54EB93E962B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18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F234BC-63CC-213B-F155-518E7AA0EAF7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3D46F6F-8A10-4BAC-4718-3E11679543AE}"/>
              </a:ext>
            </a:extLst>
          </p:cNvPr>
          <p:cNvGrpSpPr/>
          <p:nvPr/>
        </p:nvGrpSpPr>
        <p:grpSpPr>
          <a:xfrm>
            <a:off x="1297709" y="2900364"/>
            <a:ext cx="2373333" cy="1892642"/>
            <a:chOff x="7735146" y="1743592"/>
            <a:chExt cx="2760922" cy="206769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F7390F8-3418-37CF-8E1E-78070C37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5997"/>
            <a:stretch/>
          </p:blipFill>
          <p:spPr>
            <a:xfrm>
              <a:off x="8159667" y="2205258"/>
              <a:ext cx="1911881" cy="16060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DC30A87-A51F-9659-2747-EB70876BDCBE}"/>
                </a:ext>
              </a:extLst>
            </p:cNvPr>
            <p:cNvSpPr txBox="1"/>
            <p:nvPr/>
          </p:nvSpPr>
          <p:spPr>
            <a:xfrm>
              <a:off x="7735146" y="1743592"/>
              <a:ext cx="2760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IEEE802.11mc AP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20779B3-0F58-6094-1FC8-FBF9DEDA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5731755" y="5339864"/>
            <a:ext cx="1138079" cy="10709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A120D5-378F-F0AC-E28A-D95313AA00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5778809" y="1702710"/>
            <a:ext cx="1138079" cy="107094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951D863-53F9-8459-044F-F09F1010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9756211" y="3533095"/>
            <a:ext cx="1138079" cy="1070947"/>
          </a:xfrm>
          <a:prstGeom prst="rect">
            <a:avLst/>
          </a:prstGeom>
        </p:spPr>
      </p:pic>
      <p:pic>
        <p:nvPicPr>
          <p:cNvPr id="18" name="圖形 17" descr="智慧型手機 外框">
            <a:extLst>
              <a:ext uri="{FF2B5EF4-FFF2-40B4-BE49-F238E27FC236}">
                <a16:creationId xmlns:a16="http://schemas.microsoft.com/office/drawing/2014/main" id="{79597178-C121-A95A-D676-A7CE78956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560" y="3436143"/>
            <a:ext cx="1232187" cy="1232187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9CFBEF6-9414-DDB9-3A03-A7FC07EB77C3}"/>
              </a:ext>
            </a:extLst>
          </p:cNvPr>
          <p:cNvSpPr/>
          <p:nvPr/>
        </p:nvSpPr>
        <p:spPr>
          <a:xfrm>
            <a:off x="6654173" y="318766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52920E1-3FA7-A7AF-178B-A0B77B282AFD}"/>
              </a:ext>
            </a:extLst>
          </p:cNvPr>
          <p:cNvSpPr/>
          <p:nvPr/>
        </p:nvSpPr>
        <p:spPr>
          <a:xfrm>
            <a:off x="6654173" y="3827230"/>
            <a:ext cx="161249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897CD16-EF7C-D96C-5717-6A8997F57E3D}"/>
              </a:ext>
            </a:extLst>
          </p:cNvPr>
          <p:cNvSpPr/>
          <p:nvPr/>
        </p:nvSpPr>
        <p:spPr>
          <a:xfrm>
            <a:off x="6654173" y="4466798"/>
            <a:ext cx="146488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StdDev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33F432C-EF52-B9FD-643B-50020353544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054660" y="3417192"/>
            <a:ext cx="599513" cy="5046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D48B134-5A20-98CE-7453-0004EB606A7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054660" y="4052236"/>
            <a:ext cx="599513" cy="45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FB2C387-3CB9-F18B-C16B-0AF795F2928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075331" y="4184162"/>
            <a:ext cx="578842" cy="5121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2877918-FF53-FFA9-5875-329E22331449}"/>
              </a:ext>
            </a:extLst>
          </p:cNvPr>
          <p:cNvSpPr txBox="1"/>
          <p:nvPr/>
        </p:nvSpPr>
        <p:spPr>
          <a:xfrm>
            <a:off x="4578807" y="2790217"/>
            <a:ext cx="2277692" cy="39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RP</a:t>
            </a:r>
            <a:endParaRPr lang="zh-TW" altLang="en-US" sz="2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379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6F4EC98E-41A1-4C50-398B-BD5BF4A5C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77ABAC5F-AD96-6049-C2DA-D166F94CFB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87701" y="2161308"/>
            <a:ext cx="10015334" cy="18438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000" dirty="0"/>
              <a:t>Improving Indoor Positioning by Fusing FTM and</a:t>
            </a:r>
            <a:r>
              <a:rPr lang="zh-TW" altLang="en-US" sz="4000" dirty="0"/>
              <a:t> </a:t>
            </a:r>
            <a:r>
              <a:rPr lang="en-US" sz="4000" dirty="0"/>
              <a:t>RSSI Data: A Cost-Effective Approach Using a Minimal Number of IEEE 802.11mc APs</a:t>
            </a:r>
            <a:endParaRPr sz="40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5F671F59-6224-CE3F-5BDF-3BB826E78B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7701" y="4290666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Ting Yang Wu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13596004-263B-7E83-5822-43F4483AF2E3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220F52F9-D1F9-E674-432E-B1FAE75A3FBB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02648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B45703A-32DD-9AB3-E3D0-F3FD441E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666B7118-4F6C-5AC1-D6E1-AF334412A7FA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79BC51C-859C-CEC4-20F8-B6DEFC41DDA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19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9D8C3C7-E938-D622-477C-021E473B939D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Z-score normalization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A456C3E-FC88-D23C-3E6E-928AE10041B7}"/>
              </a:ext>
            </a:extLst>
          </p:cNvPr>
          <p:cNvGrpSpPr/>
          <p:nvPr/>
        </p:nvGrpSpPr>
        <p:grpSpPr>
          <a:xfrm>
            <a:off x="757094" y="2257527"/>
            <a:ext cx="4988689" cy="1517454"/>
            <a:chOff x="3217762" y="2083443"/>
            <a:chExt cx="4988689" cy="1517454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3789F8B-D5AA-D521-3EA0-25B8C69E0F42}"/>
                </a:ext>
              </a:extLst>
            </p:cNvPr>
            <p:cNvSpPr txBox="1"/>
            <p:nvPr/>
          </p:nvSpPr>
          <p:spPr>
            <a:xfrm>
              <a:off x="3217762" y="2083443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C6998BA-C09E-7DE3-A458-6720ED68A897}"/>
                </a:ext>
              </a:extLst>
            </p:cNvPr>
            <p:cNvSpPr txBox="1"/>
            <p:nvPr/>
          </p:nvSpPr>
          <p:spPr>
            <a:xfrm>
              <a:off x="3217762" y="2642115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5E9F0CA-2AA1-BACF-23F7-763989B2B31F}"/>
                </a:ext>
              </a:extLst>
            </p:cNvPr>
            <p:cNvSpPr txBox="1"/>
            <p:nvPr/>
          </p:nvSpPr>
          <p:spPr>
            <a:xfrm>
              <a:off x="3217762" y="3200787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120092-292C-295B-F3FB-1DA266E53995}"/>
                  </a:ext>
                </a:extLst>
              </p:cNvPr>
              <p:cNvSpPr txBox="1"/>
              <p:nvPr/>
            </p:nvSpPr>
            <p:spPr>
              <a:xfrm>
                <a:off x="6188393" y="1964691"/>
                <a:ext cx="5369667" cy="746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120092-292C-295B-F3FB-1DA266E5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393" y="1964691"/>
                <a:ext cx="5369667" cy="746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6722C21-C62D-132A-AD34-115A1B77DA16}"/>
                  </a:ext>
                </a:extLst>
              </p:cNvPr>
              <p:cNvSpPr txBox="1"/>
              <p:nvPr/>
            </p:nvSpPr>
            <p:spPr>
              <a:xfrm>
                <a:off x="5745783" y="3150713"/>
                <a:ext cx="6254885" cy="75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6722C21-C62D-132A-AD34-115A1B77D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83" y="3150713"/>
                <a:ext cx="6254885" cy="752257"/>
              </a:xfrm>
              <a:prstGeom prst="rect">
                <a:avLst/>
              </a:prstGeom>
              <a:blipFill>
                <a:blip r:embed="rId4"/>
                <a:stretch>
                  <a:fillRect b="-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18B718-5FB3-097B-2982-48EAC16C6F3F}"/>
                  </a:ext>
                </a:extLst>
              </p:cNvPr>
              <p:cNvSpPr txBox="1"/>
              <p:nvPr/>
            </p:nvSpPr>
            <p:spPr>
              <a:xfrm>
                <a:off x="6015724" y="4313695"/>
                <a:ext cx="5715002" cy="75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𝑆𝑡𝑑𝐷𝑒𝑣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𝑆𝑡𝑑𝐷𝑒𝑣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18B718-5FB3-097B-2982-48EAC16C6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24" y="4313695"/>
                <a:ext cx="5715002" cy="752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CB845EE-D1EB-CA91-EC07-12951501E5FC}"/>
              </a:ext>
            </a:extLst>
          </p:cNvPr>
          <p:cNvSpPr/>
          <p:nvPr/>
        </p:nvSpPr>
        <p:spPr>
          <a:xfrm>
            <a:off x="1131379" y="4507738"/>
            <a:ext cx="4240118" cy="137880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 : AP index</a:t>
            </a:r>
          </a:p>
          <a:p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: Total number of measurements from </a:t>
            </a:r>
            <a:r>
              <a:rPr lang="en-US" altLang="zh-TW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aseline="-25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across all 49 RPs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347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4983249D-F17A-4406-3FA9-BF86D0A1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BDEDE58D-3917-B11E-7162-2E0B661F323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BD51CD-F1BA-1252-C3C3-249234DA12BB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90E413-F6DC-B2E2-DD46-27222CB0D26E}"/>
              </a:ext>
            </a:extLst>
          </p:cNvPr>
          <p:cNvSpPr txBox="1"/>
          <p:nvPr/>
        </p:nvSpPr>
        <p:spPr>
          <a:xfrm>
            <a:off x="1297709" y="1628507"/>
            <a:ext cx="567702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1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9FBFE9-991F-56B1-7F27-9A64AB242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736" y="3429000"/>
            <a:ext cx="7462090" cy="2630521"/>
          </a:xfrm>
          <a:prstGeom prst="rect">
            <a:avLst/>
          </a:prstGeom>
        </p:spPr>
      </p:pic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A63763B6-AC17-DCDD-57E3-D40C9A50019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DAD655C-4D83-AC7D-B319-8D56C67A70BE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Regression-Augmented DNN for Enhanced Indoor Positioning</a:t>
            </a:r>
          </a:p>
        </p:txBody>
      </p:sp>
    </p:spTree>
    <p:extLst>
      <p:ext uri="{BB962C8B-B14F-4D97-AF65-F5344CB8AC3E}">
        <p14:creationId xmlns:p14="http://schemas.microsoft.com/office/powerpoint/2010/main" val="92702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5D8050D7-E58D-BA1E-07C6-E4FEF869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92BA3B07-8F97-63E5-C670-E62551BF913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5235B8-CA1F-8A5D-3AAA-1A1351CEB0A2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21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335A6436-2519-A053-6AE8-7DBFC2C4793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283B25-4493-35AB-7A31-2DE81FB44013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SGDRegressor</a:t>
            </a:r>
            <a:endParaRPr lang="en-US" altLang="zh-TW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EDAB10-8D92-C1B7-4F68-DF101FACB53E}"/>
              </a:ext>
            </a:extLst>
          </p:cNvPr>
          <p:cNvSpPr txBox="1"/>
          <p:nvPr/>
        </p:nvSpPr>
        <p:spPr>
          <a:xfrm>
            <a:off x="2146417" y="2149758"/>
            <a:ext cx="789916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Fast and Lightweight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Suitable for quick training.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Focus on feature expansion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 precise regression, helps DNN capture spatial trends.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Supports partial fit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Enabling future fine-tuning with new data.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59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FFE665B-CA5B-D537-C6FC-94502A33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ED6BD52B-C52B-A130-9CC4-B4BC1BA8A3D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587B38-AB90-3795-7A9E-22D98F27697D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22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FECEB9A5-E49F-B7FC-8588-BCAC825B3EB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4D8E4B-1462-20F5-634F-C3ABF655CD88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Regressor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EF11C8F-2142-88B1-BBF6-FBE26EFE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90" y="2519464"/>
            <a:ext cx="7534990" cy="248106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C0302A1-7292-CBB6-33F6-D955AB80D13B}"/>
              </a:ext>
            </a:extLst>
          </p:cNvPr>
          <p:cNvSpPr/>
          <p:nvPr/>
        </p:nvSpPr>
        <p:spPr>
          <a:xfrm>
            <a:off x="884645" y="3387398"/>
            <a:ext cx="3688469" cy="1826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B1D1EF-6163-8900-938B-37C2B7EA6E41}"/>
              </a:ext>
            </a:extLst>
          </p:cNvPr>
          <p:cNvSpPr/>
          <p:nvPr/>
        </p:nvSpPr>
        <p:spPr>
          <a:xfrm>
            <a:off x="4503227" y="3387398"/>
            <a:ext cx="1894708" cy="1826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加號 26">
            <a:extLst>
              <a:ext uri="{FF2B5EF4-FFF2-40B4-BE49-F238E27FC236}">
                <a16:creationId xmlns:a16="http://schemas.microsoft.com/office/drawing/2014/main" id="{83392AD9-30E9-A5A6-88D2-5A50AEFD00F8}"/>
              </a:ext>
            </a:extLst>
          </p:cNvPr>
          <p:cNvSpPr/>
          <p:nvPr/>
        </p:nvSpPr>
        <p:spPr>
          <a:xfrm>
            <a:off x="9309776" y="4708388"/>
            <a:ext cx="459910" cy="43083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52B00A7-8735-1BE8-1CA6-CE20347A4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735" y="3053756"/>
            <a:ext cx="1142061" cy="2138045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A91F676F-BECC-8052-E277-73D7427974D0}"/>
              </a:ext>
            </a:extLst>
          </p:cNvPr>
          <p:cNvSpPr txBox="1"/>
          <p:nvPr/>
        </p:nvSpPr>
        <p:spPr>
          <a:xfrm>
            <a:off x="8351011" y="5315456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concatenation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19473C2-B343-3CFA-6A29-AEB51C82063F}"/>
              </a:ext>
            </a:extLst>
          </p:cNvPr>
          <p:cNvSpPr/>
          <p:nvPr/>
        </p:nvSpPr>
        <p:spPr>
          <a:xfrm>
            <a:off x="6299052" y="4670006"/>
            <a:ext cx="276867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="1" baseline="-25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psedudo_distance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980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27" grpId="0" animBg="1"/>
      <p:bldP spid="30" grpId="0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B32109B2-F5B5-A37E-BCF2-C88401BE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79CA039-9AE2-1617-E3A2-4CB7ACAE7BA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949FE2-02A0-C868-685E-85091C24DA2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23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05A56C4A-FA1E-26EA-7C36-329C45183DE6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1DB46C-56B2-F6B4-49D7-147A58F66730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Regressor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577B35-F71E-CC1A-63F0-85BA87B7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12" y="1891014"/>
            <a:ext cx="8501974" cy="40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0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1DE5936-D10E-A65E-40C2-6D89C5F9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8EA7ED2-3552-5170-A8FB-ADA40EE847F2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F11DB3-288C-C729-8568-A2991ABC4603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24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AD961FA3-C059-B9EF-5967-4836C32363A8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7CDAC1-A54E-D119-BC31-BCFC76D3DC04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DNN classifier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E002670-896A-3742-A1AA-CDFF36805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37" y="3656849"/>
            <a:ext cx="1142061" cy="2138045"/>
          </a:xfrm>
          <a:prstGeom prst="rect">
            <a:avLst/>
          </a:prstGeom>
        </p:spPr>
      </p:pic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DE697BFA-C2CA-3D9A-34C0-E734B97C0818}"/>
              </a:ext>
            </a:extLst>
          </p:cNvPr>
          <p:cNvSpPr/>
          <p:nvPr/>
        </p:nvSpPr>
        <p:spPr>
          <a:xfrm>
            <a:off x="1046331" y="2673267"/>
            <a:ext cx="276867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="1" baseline="-25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psedudo_distance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329A11-1D6B-1F97-56AD-9F01B828DF0F}"/>
              </a:ext>
            </a:extLst>
          </p:cNvPr>
          <p:cNvSpPr/>
          <p:nvPr/>
        </p:nvSpPr>
        <p:spPr>
          <a:xfrm>
            <a:off x="650240" y="1932094"/>
            <a:ext cx="3616960" cy="40318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E86BF5-35BF-95F5-B54A-E6EBFA33E85B}"/>
              </a:ext>
            </a:extLst>
          </p:cNvPr>
          <p:cNvSpPr txBox="1"/>
          <p:nvPr/>
        </p:nvSpPr>
        <p:spPr>
          <a:xfrm>
            <a:off x="900203" y="2011936"/>
            <a:ext cx="306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Standardized features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3ECC73E5-5944-FDF1-6E54-9DAB6CB36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741850" y="-1215630"/>
            <a:ext cx="19935378" cy="9289260"/>
          </a:xfrm>
          <a:prstGeom prst="rect">
            <a:avLst/>
          </a:prstGeom>
        </p:spPr>
      </p:pic>
      <p:sp>
        <p:nvSpPr>
          <p:cNvPr id="12" name="右大括弧 11">
            <a:extLst>
              <a:ext uri="{FF2B5EF4-FFF2-40B4-BE49-F238E27FC236}">
                <a16:creationId xmlns:a16="http://schemas.microsoft.com/office/drawing/2014/main" id="{25B70D2D-3EF3-30C5-835D-14C7306D4D31}"/>
              </a:ext>
            </a:extLst>
          </p:cNvPr>
          <p:cNvSpPr/>
          <p:nvPr/>
        </p:nvSpPr>
        <p:spPr>
          <a:xfrm rot="5400000">
            <a:off x="6534170" y="3612471"/>
            <a:ext cx="653412" cy="3462240"/>
          </a:xfrm>
          <a:prstGeom prst="rightBrac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0B9D70-6D01-CFA7-E3CD-42FA1F89EF32}"/>
              </a:ext>
            </a:extLst>
          </p:cNvPr>
          <p:cNvSpPr txBox="1"/>
          <p:nvPr/>
        </p:nvSpPr>
        <p:spPr>
          <a:xfrm>
            <a:off x="5330410" y="5769937"/>
            <a:ext cx="306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Features extraction</a:t>
            </a:r>
          </a:p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Regulation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FA4DAE-ADA9-3CC4-ACA4-927596BBC5B7}"/>
              </a:ext>
            </a:extLst>
          </p:cNvPr>
          <p:cNvSpPr txBox="1"/>
          <p:nvPr/>
        </p:nvSpPr>
        <p:spPr>
          <a:xfrm>
            <a:off x="8391341" y="3929112"/>
            <a:ext cx="306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69100FC-1B82-EADD-26FD-120716E072E8}"/>
              </a:ext>
            </a:extLst>
          </p:cNvPr>
          <p:cNvCxnSpPr>
            <a:cxnSpLocks/>
          </p:cNvCxnSpPr>
          <p:nvPr/>
        </p:nvCxnSpPr>
        <p:spPr>
          <a:xfrm>
            <a:off x="9860846" y="3619500"/>
            <a:ext cx="0" cy="2576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AC52C77B-CF48-3322-9BEF-550268D6217F}"/>
              </a:ext>
            </a:extLst>
          </p:cNvPr>
          <p:cNvSpPr/>
          <p:nvPr/>
        </p:nvSpPr>
        <p:spPr>
          <a:xfrm>
            <a:off x="3961134" y="3362960"/>
            <a:ext cx="822391" cy="25766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6792406-FF07-F324-B765-A9A9BF945FD5}"/>
              </a:ext>
            </a:extLst>
          </p:cNvPr>
          <p:cNvSpPr txBox="1"/>
          <p:nvPr/>
        </p:nvSpPr>
        <p:spPr>
          <a:xfrm>
            <a:off x="3815007" y="3551218"/>
            <a:ext cx="111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endParaRPr lang="zh-TW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AE06EE71-81D5-6D99-82CD-ABFCF4BF66F3}"/>
              </a:ext>
            </a:extLst>
          </p:cNvPr>
          <p:cNvSpPr/>
          <p:nvPr/>
        </p:nvSpPr>
        <p:spPr>
          <a:xfrm>
            <a:off x="2275344" y="3234667"/>
            <a:ext cx="366752" cy="35032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2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276273C-4D33-70EC-F588-670DCBA31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1AD6C899-D29A-9CE8-6D50-0174840A980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4D0E24-0E18-E646-B629-B2BE00FFDE5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25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653148E9-CC86-F0BE-5025-D70E9CD9B5C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B97071-DD39-A36D-BA0E-B521A3E8D36A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– DNN classifier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C6CA6-ED2D-8800-0531-A5AACC14722B}"/>
              </a:ext>
            </a:extLst>
          </p:cNvPr>
          <p:cNvSpPr txBox="1"/>
          <p:nvPr/>
        </p:nvSpPr>
        <p:spPr>
          <a:xfrm>
            <a:off x="5535977" y="2009242"/>
            <a:ext cx="67454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Spatial Relationship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Stability &amp; Distance Consistency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Multi-AP Fusion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normalization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Batch Normalization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Dropout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activation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20BF85-E2F6-F5CB-3705-75678435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5" y="2281348"/>
            <a:ext cx="5355582" cy="29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2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BBC2F9F1-A9B9-68B7-1A71-65709C185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78D28618-E3FD-5A23-8BB2-C679D05E3C78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C2BCC283-1626-6244-3A7A-7472C2BD7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Experiment Setup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B329EE8-6C6A-CDEA-F063-CDB7A546D863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5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2388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600EE46-5FD7-7565-DF57-26D9ED6E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85A5594-299C-127D-FC80-AC3F4EE65285}"/>
              </a:ext>
            </a:extLst>
          </p:cNvPr>
          <p:cNvSpPr/>
          <p:nvPr/>
        </p:nvSpPr>
        <p:spPr>
          <a:xfrm>
            <a:off x="-1455720" y="6379962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1832F7E-C350-E461-905F-926FC3413A7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Equipment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112FAE-BF32-12A8-E7F9-53D49DA40D5E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27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0988D8-BB16-A85D-7F60-D21B171D5297}"/>
              </a:ext>
            </a:extLst>
          </p:cNvPr>
          <p:cNvSpPr txBox="1"/>
          <p:nvPr/>
        </p:nvSpPr>
        <p:spPr>
          <a:xfrm>
            <a:off x="1482438" y="1238595"/>
            <a:ext cx="388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Transmitter: </a:t>
            </a:r>
          </a:p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Wi-Fi Access Points (APs)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0046C1-8187-DD17-FA81-D0EA79B886D0}"/>
              </a:ext>
            </a:extLst>
          </p:cNvPr>
          <p:cNvSpPr txBox="1"/>
          <p:nvPr/>
        </p:nvSpPr>
        <p:spPr>
          <a:xfrm>
            <a:off x="7184900" y="1238595"/>
            <a:ext cx="388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Receiver: </a:t>
            </a:r>
          </a:p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 Device</a:t>
            </a:r>
          </a:p>
        </p:txBody>
      </p:sp>
      <p:pic>
        <p:nvPicPr>
          <p:cNvPr id="8" name="圖片 7" descr="一張含有 室內, 傢俱, 牆, 就座、坐著的一段時間 的圖片&#10;&#10;AI 產生的內容可能不正確。">
            <a:extLst>
              <a:ext uri="{FF2B5EF4-FFF2-40B4-BE49-F238E27FC236}">
                <a16:creationId xmlns:a16="http://schemas.microsoft.com/office/drawing/2014/main" id="{B6AB6FBE-9F24-C5FA-156C-D8B3ED1E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85" y="2477113"/>
            <a:ext cx="2343786" cy="3125048"/>
          </a:xfrm>
          <a:prstGeom prst="rect">
            <a:avLst/>
          </a:prstGeom>
        </p:spPr>
      </p:pic>
      <p:pic>
        <p:nvPicPr>
          <p:cNvPr id="10" name="圖片 9" descr="一張含有 室內, 資料表, 設計 的圖片&#10;&#10;AI 產生的內容可能不正確。">
            <a:extLst>
              <a:ext uri="{FF2B5EF4-FFF2-40B4-BE49-F238E27FC236}">
                <a16:creationId xmlns:a16="http://schemas.microsoft.com/office/drawing/2014/main" id="{933A4F55-8676-4567-C797-B23ECC27B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38" y="2477113"/>
            <a:ext cx="2343786" cy="312504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63144-86EC-C293-C589-757C0D8D0E34}"/>
              </a:ext>
            </a:extLst>
          </p:cNvPr>
          <p:cNvSpPr txBox="1"/>
          <p:nvPr/>
        </p:nvSpPr>
        <p:spPr>
          <a:xfrm>
            <a:off x="568338" y="5686516"/>
            <a:ext cx="3020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Nest WiFi Router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H2D)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4C278E-C068-6954-CCDE-91A0238A7942}"/>
              </a:ext>
            </a:extLst>
          </p:cNvPr>
          <p:cNvSpPr txBox="1"/>
          <p:nvPr/>
        </p:nvSpPr>
        <p:spPr>
          <a:xfrm>
            <a:off x="3635385" y="5686516"/>
            <a:ext cx="3020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Nest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Point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(H2E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F642757-FC78-70F1-F923-FD644E990792}"/>
              </a:ext>
            </a:extLst>
          </p:cNvPr>
          <p:cNvSpPr txBox="1"/>
          <p:nvPr/>
        </p:nvSpPr>
        <p:spPr>
          <a:xfrm>
            <a:off x="7616452" y="5686515"/>
            <a:ext cx="302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Pixel 3a XL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 descr="一張含有 文字, 小工具, 通訊設備, 可攜式通訊裝置 的圖片&#10;&#10;AI 產生的內容可能不正確。">
            <a:extLst>
              <a:ext uri="{FF2B5EF4-FFF2-40B4-BE49-F238E27FC236}">
                <a16:creationId xmlns:a16="http://schemas.microsoft.com/office/drawing/2014/main" id="{89CC77AD-F4D0-9140-F07D-3879F4211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14" y="2477113"/>
            <a:ext cx="2343786" cy="312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46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9C56F66-C70D-9D11-8225-24FA82512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7331312-A676-5F69-F5BB-4CBEE5F484A7}"/>
              </a:ext>
            </a:extLst>
          </p:cNvPr>
          <p:cNvSpPr/>
          <p:nvPr/>
        </p:nvSpPr>
        <p:spPr>
          <a:xfrm>
            <a:off x="-1455720" y="6379962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5E0E022-DBDE-1CB9-FE32-1B0AAFFAB06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Environment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B210CE-28C2-9689-946F-32BB0300345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28</a:t>
            </a:r>
            <a:endParaRPr lang="zh-TW" altLang="en-US" dirty="0"/>
          </a:p>
        </p:txBody>
      </p:sp>
      <p:pic>
        <p:nvPicPr>
          <p:cNvPr id="7" name="圖片 6" descr="一張含有 文字, 螢幕擷取畫面, 多媒體軟體, 圖表 的圖片&#10;&#10;AI 產生的內容可能不正確。">
            <a:extLst>
              <a:ext uri="{FF2B5EF4-FFF2-40B4-BE49-F238E27FC236}">
                <a16:creationId xmlns:a16="http://schemas.microsoft.com/office/drawing/2014/main" id="{E3C1B770-BF76-1B6B-AFF8-1B952371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/>
        </p:blipFill>
        <p:spPr>
          <a:xfrm>
            <a:off x="2783840" y="1293675"/>
            <a:ext cx="8960701" cy="53392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4A02B55-131E-05EC-05D7-F1189B055CD0}"/>
              </a:ext>
            </a:extLst>
          </p:cNvPr>
          <p:cNvSpPr/>
          <p:nvPr/>
        </p:nvSpPr>
        <p:spPr>
          <a:xfrm>
            <a:off x="1269314" y="2161392"/>
            <a:ext cx="1009058" cy="100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83FF0C5-2E3F-6B7D-F17C-33294D455EA6}"/>
              </a:ext>
            </a:extLst>
          </p:cNvPr>
          <p:cNvCxnSpPr>
            <a:cxnSpLocks/>
          </p:cNvCxnSpPr>
          <p:nvPr/>
        </p:nvCxnSpPr>
        <p:spPr>
          <a:xfrm flipH="1">
            <a:off x="1995267" y="2083212"/>
            <a:ext cx="2028093" cy="5990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EAE180-DF7A-6AAF-1979-1D4554CE7464}"/>
              </a:ext>
            </a:extLst>
          </p:cNvPr>
          <p:cNvSpPr txBox="1"/>
          <p:nvPr/>
        </p:nvSpPr>
        <p:spPr>
          <a:xfrm>
            <a:off x="789018" y="1443458"/>
            <a:ext cx="1994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Point 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(RP)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A524DCE-D4F3-E04A-D119-370AF3E1F613}"/>
              </a:ext>
            </a:extLst>
          </p:cNvPr>
          <p:cNvCxnSpPr/>
          <p:nvPr/>
        </p:nvCxnSpPr>
        <p:spPr>
          <a:xfrm>
            <a:off x="1083706" y="2161392"/>
            <a:ext cx="0" cy="100800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4BB5A98-D1D1-9604-0A5F-E5ACE670D1AC}"/>
              </a:ext>
            </a:extLst>
          </p:cNvPr>
          <p:cNvCxnSpPr>
            <a:cxnSpLocks/>
          </p:cNvCxnSpPr>
          <p:nvPr/>
        </p:nvCxnSpPr>
        <p:spPr>
          <a:xfrm>
            <a:off x="1260051" y="3334872"/>
            <a:ext cx="105275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7518925-FB3F-0811-CA88-973317E631A6}"/>
              </a:ext>
            </a:extLst>
          </p:cNvPr>
          <p:cNvSpPr txBox="1"/>
          <p:nvPr/>
        </p:nvSpPr>
        <p:spPr>
          <a:xfrm>
            <a:off x="218741" y="2535958"/>
            <a:ext cx="83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BECF34-5367-DF0C-0E0C-F95B42E0E1F0}"/>
              </a:ext>
            </a:extLst>
          </p:cNvPr>
          <p:cNvSpPr txBox="1"/>
          <p:nvPr/>
        </p:nvSpPr>
        <p:spPr>
          <a:xfrm>
            <a:off x="1392391" y="3340315"/>
            <a:ext cx="83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 descr="一張含有 文字, 螢幕擷取畫面, 多媒體軟體, 圖表 的圖片&#10;&#10;AI 產生的內容可能不正確。">
            <a:extLst>
              <a:ext uri="{FF2B5EF4-FFF2-40B4-BE49-F238E27FC236}">
                <a16:creationId xmlns:a16="http://schemas.microsoft.com/office/drawing/2014/main" id="{A24C976B-6ABE-93FC-51A5-247FFF3F8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37117" r="85950" b="42565"/>
          <a:stretch/>
        </p:blipFill>
        <p:spPr>
          <a:xfrm>
            <a:off x="567792" y="4040920"/>
            <a:ext cx="2301900" cy="1720524"/>
          </a:xfrm>
          <a:prstGeom prst="rect">
            <a:avLst/>
          </a:prstGeom>
        </p:spPr>
      </p:pic>
      <p:pic>
        <p:nvPicPr>
          <p:cNvPr id="30" name="圖片 29" descr="一張含有 室內, 桌, 地板, 傢俱 的圖片&#10;&#10;AI 產生的內容可能不正確。">
            <a:extLst>
              <a:ext uri="{FF2B5EF4-FFF2-40B4-BE49-F238E27FC236}">
                <a16:creationId xmlns:a16="http://schemas.microsoft.com/office/drawing/2014/main" id="{A6F69111-AF49-DC07-7688-E19AD38C6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46" y="1293675"/>
            <a:ext cx="8064306" cy="500924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C151B2C6-D093-7731-464F-BA487ABE4CC0}"/>
              </a:ext>
            </a:extLst>
          </p:cNvPr>
          <p:cNvSpPr/>
          <p:nvPr/>
        </p:nvSpPr>
        <p:spPr>
          <a:xfrm>
            <a:off x="2949827" y="294534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8785338-D8E9-6B72-2D1D-D15409C6C856}"/>
              </a:ext>
            </a:extLst>
          </p:cNvPr>
          <p:cNvSpPr/>
          <p:nvPr/>
        </p:nvSpPr>
        <p:spPr>
          <a:xfrm>
            <a:off x="5002147" y="294534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D231357-4E27-40FC-9184-10921E625461}"/>
              </a:ext>
            </a:extLst>
          </p:cNvPr>
          <p:cNvSpPr/>
          <p:nvPr/>
        </p:nvSpPr>
        <p:spPr>
          <a:xfrm>
            <a:off x="5489905" y="276903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56FBF02-38A9-789D-523B-B3BF9F61318F}"/>
              </a:ext>
            </a:extLst>
          </p:cNvPr>
          <p:cNvSpPr/>
          <p:nvPr/>
        </p:nvSpPr>
        <p:spPr>
          <a:xfrm>
            <a:off x="8026387" y="2816772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7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23" grpId="0"/>
      <p:bldP spid="25" grpId="0"/>
      <p:bldP spid="31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05F998A-68E1-3F96-FDD5-322535C2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A34605E2-3188-C95F-8A68-A5115209C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801" y="3047200"/>
            <a:ext cx="233184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sz="4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DBADEE8A-F535-5E8F-F283-61D9899C7DF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763757" y="955653"/>
            <a:ext cx="596236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01.	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  <a:endParaRPr lang="en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9" name="Google Shape;209;p32">
            <a:extLst>
              <a:ext uri="{FF2B5EF4-FFF2-40B4-BE49-F238E27FC236}">
                <a16:creationId xmlns:a16="http://schemas.microsoft.com/office/drawing/2014/main" id="{C8093467-8499-EDA1-128D-18786792918E}"/>
              </a:ext>
            </a:extLst>
          </p:cNvPr>
          <p:cNvSpPr/>
          <p:nvPr/>
        </p:nvSpPr>
        <p:spPr>
          <a:xfrm>
            <a:off x="10283000" y="-23885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92;p32">
            <a:extLst>
              <a:ext uri="{FF2B5EF4-FFF2-40B4-BE49-F238E27FC236}">
                <a16:creationId xmlns:a16="http://schemas.microsoft.com/office/drawing/2014/main" id="{FFDAFEF8-954A-B103-3D48-8B209BF992BF}"/>
              </a:ext>
            </a:extLst>
          </p:cNvPr>
          <p:cNvSpPr txBox="1">
            <a:spLocks/>
          </p:cNvSpPr>
          <p:nvPr/>
        </p:nvSpPr>
        <p:spPr>
          <a:xfrm>
            <a:off x="3763757" y="1688400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02.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Relate Work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Google Shape;192;p32">
            <a:extLst>
              <a:ext uri="{FF2B5EF4-FFF2-40B4-BE49-F238E27FC236}">
                <a16:creationId xmlns:a16="http://schemas.microsoft.com/office/drawing/2014/main" id="{F03C6E19-30BB-781C-4F05-4E54ACAE9F15}"/>
              </a:ext>
            </a:extLst>
          </p:cNvPr>
          <p:cNvSpPr txBox="1">
            <a:spLocks/>
          </p:cNvSpPr>
          <p:nvPr/>
        </p:nvSpPr>
        <p:spPr>
          <a:xfrm>
            <a:off x="3763757" y="2421147"/>
            <a:ext cx="10673603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03.</a:t>
            </a:r>
            <a:r>
              <a:rPr lang="en" sz="2400" kern="0" dirty="0"/>
              <a:t>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IEEE 802.11mc Fine Time Measurement (FTM)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Google Shape;192;p32">
            <a:extLst>
              <a:ext uri="{FF2B5EF4-FFF2-40B4-BE49-F238E27FC236}">
                <a16:creationId xmlns:a16="http://schemas.microsoft.com/office/drawing/2014/main" id="{BFC31E95-54C9-4FC3-7EC9-1E4E0E17CB9A}"/>
              </a:ext>
            </a:extLst>
          </p:cNvPr>
          <p:cNvSpPr txBox="1">
            <a:spLocks/>
          </p:cNvSpPr>
          <p:nvPr/>
        </p:nvSpPr>
        <p:spPr>
          <a:xfrm>
            <a:off x="3763757" y="3153894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04.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System Design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Google Shape;192;p32">
            <a:extLst>
              <a:ext uri="{FF2B5EF4-FFF2-40B4-BE49-F238E27FC236}">
                <a16:creationId xmlns:a16="http://schemas.microsoft.com/office/drawing/2014/main" id="{7084BD89-9661-3066-C640-2B2EBEBDD8A6}"/>
              </a:ext>
            </a:extLst>
          </p:cNvPr>
          <p:cNvSpPr txBox="1">
            <a:spLocks/>
          </p:cNvSpPr>
          <p:nvPr/>
        </p:nvSpPr>
        <p:spPr>
          <a:xfrm>
            <a:off x="3763757" y="3886641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05.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Experiment Setup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Google Shape;192;p32">
            <a:extLst>
              <a:ext uri="{FF2B5EF4-FFF2-40B4-BE49-F238E27FC236}">
                <a16:creationId xmlns:a16="http://schemas.microsoft.com/office/drawing/2014/main" id="{AF8D946D-A694-F972-40D1-6963895C0D6C}"/>
              </a:ext>
            </a:extLst>
          </p:cNvPr>
          <p:cNvSpPr txBox="1">
            <a:spLocks/>
          </p:cNvSpPr>
          <p:nvPr/>
        </p:nvSpPr>
        <p:spPr>
          <a:xfrm>
            <a:off x="3763756" y="4619388"/>
            <a:ext cx="7513839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06.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Performance Evaluation and Result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Google Shape;192;p32">
            <a:extLst>
              <a:ext uri="{FF2B5EF4-FFF2-40B4-BE49-F238E27FC236}">
                <a16:creationId xmlns:a16="http://schemas.microsoft.com/office/drawing/2014/main" id="{DE0E4984-006B-E143-B58C-7C37C75A84D9}"/>
              </a:ext>
            </a:extLst>
          </p:cNvPr>
          <p:cNvSpPr txBox="1">
            <a:spLocks/>
          </p:cNvSpPr>
          <p:nvPr/>
        </p:nvSpPr>
        <p:spPr>
          <a:xfrm>
            <a:off x="3763757" y="5352135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07.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9" name="Google Shape;206;p32">
            <a:extLst>
              <a:ext uri="{FF2B5EF4-FFF2-40B4-BE49-F238E27FC236}">
                <a16:creationId xmlns:a16="http://schemas.microsoft.com/office/drawing/2014/main" id="{C73AF2B3-B1D6-CA16-176F-FB49DEE4DB73}"/>
              </a:ext>
            </a:extLst>
          </p:cNvPr>
          <p:cNvCxnSpPr>
            <a:cxnSpLocks/>
          </p:cNvCxnSpPr>
          <p:nvPr/>
        </p:nvCxnSpPr>
        <p:spPr>
          <a:xfrm>
            <a:off x="3206873" y="877395"/>
            <a:ext cx="0" cy="534646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683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C946243-23BD-7894-00AC-0E4D3CA1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A34531B3-221F-F283-D522-718BD639255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 Procedure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FDF6DA-20FE-6106-2705-E3EFFBD07243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29</a:t>
            </a:r>
            <a:endParaRPr lang="zh-TW" altLang="en-US" dirty="0"/>
          </a:p>
        </p:txBody>
      </p:sp>
      <p:sp>
        <p:nvSpPr>
          <p:cNvPr id="5" name="Google Shape;219;p33">
            <a:extLst>
              <a:ext uri="{FF2B5EF4-FFF2-40B4-BE49-F238E27FC236}">
                <a16:creationId xmlns:a16="http://schemas.microsoft.com/office/drawing/2014/main" id="{A3B8F037-6D01-1337-55D6-1F12BD7C43CA}"/>
              </a:ext>
            </a:extLst>
          </p:cNvPr>
          <p:cNvSpPr/>
          <p:nvPr/>
        </p:nvSpPr>
        <p:spPr>
          <a:xfrm>
            <a:off x="-891556" y="1847440"/>
            <a:ext cx="1783112" cy="3566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9" name="圖片 8" descr="一張含有 文字, 小工具, 通訊設備, 可攜式通訊裝置 的圖片&#10;&#10;AI 產生的內容可能不正確。">
            <a:extLst>
              <a:ext uri="{FF2B5EF4-FFF2-40B4-BE49-F238E27FC236}">
                <a16:creationId xmlns:a16="http://schemas.microsoft.com/office/drawing/2014/main" id="{BE047848-29B4-1BF5-E02C-591BC0238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29" y="1616664"/>
            <a:ext cx="3020785" cy="40277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F9F1E2-60F7-BBDD-D6A5-51EE38FDF337}"/>
              </a:ext>
            </a:extLst>
          </p:cNvPr>
          <p:cNvSpPr txBox="1"/>
          <p:nvPr/>
        </p:nvSpPr>
        <p:spPr>
          <a:xfrm>
            <a:off x="1318029" y="5744583"/>
            <a:ext cx="30207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collection: 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Custom Android application interface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D04BE0B-C397-F61C-1CDF-2C4EE6699D34}"/>
              </a:ext>
            </a:extLst>
          </p:cNvPr>
          <p:cNvSpPr txBox="1"/>
          <p:nvPr/>
        </p:nvSpPr>
        <p:spPr>
          <a:xfrm>
            <a:off x="5014539" y="1327006"/>
            <a:ext cx="63977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Initiating Fine Time Measurement (FTM) Session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Responding with FTM Frames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Processing Received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StdDev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(Distance Standard Deviation)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RP Label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Storage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CFA6F6A-A549-186C-F73A-89BF25D9D4D9}"/>
              </a:ext>
            </a:extLst>
          </p:cNvPr>
          <p:cNvSpPr/>
          <p:nvPr/>
        </p:nvSpPr>
        <p:spPr>
          <a:xfrm>
            <a:off x="5586019" y="5443014"/>
            <a:ext cx="467213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Hz Sampling Rate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5908E0-D507-4043-671E-01DEB41C8E4F}"/>
              </a:ext>
            </a:extLst>
          </p:cNvPr>
          <p:cNvSpPr/>
          <p:nvPr/>
        </p:nvSpPr>
        <p:spPr>
          <a:xfrm>
            <a:off x="5586019" y="6034110"/>
            <a:ext cx="467213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Collected over 6 separate session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7553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7AEE06E-B094-129F-E8F5-54E02447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4D584B3C-7454-B185-8A9A-D98F5F815923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Format Examples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BEBC88-F693-C012-DBFF-114E65314E14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30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CDEDBDAD-C93E-04BB-9D2C-40A49A7EA45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642AAE-FC12-DC3E-8581-335CAF43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07" y="1669446"/>
            <a:ext cx="10317015" cy="180047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5FDD65A-1E70-B474-8990-4C98FDAF29D1}"/>
              </a:ext>
            </a:extLst>
          </p:cNvPr>
          <p:cNvSpPr txBox="1"/>
          <p:nvPr/>
        </p:nvSpPr>
        <p:spPr>
          <a:xfrm>
            <a:off x="4779731" y="3469922"/>
            <a:ext cx="264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Collected data sample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C7F7FD-6AB7-B19B-2F7E-E6A2D717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7" y="4181305"/>
            <a:ext cx="11541213" cy="138734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4050B-5DD7-12F3-C62D-6FE1D190B1BD}"/>
              </a:ext>
            </a:extLst>
          </p:cNvPr>
          <p:cNvSpPr txBox="1"/>
          <p:nvPr/>
        </p:nvSpPr>
        <p:spPr>
          <a:xfrm>
            <a:off x="1054607" y="5616388"/>
            <a:ext cx="1031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Synchronized data from multiple APs at specific RPs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940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87B795B7-28CB-883F-09E3-28C91F05D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E3EE0C57-3253-6C78-5A84-9C944641C97F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8E83D3A4-6E71-FA13-156D-3E4FA2F88F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75734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Performance Evaluation and Result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97AEC1B-CBBC-2898-9246-B624F39FBE05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6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5241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5B037BF-CC50-66EE-9195-4BE96D29C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F8C6E96B-0FDA-2E72-B628-1C290C92988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Overview of Experimental Design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0B5DA4-3A37-BAD8-DD7D-E2235F1B1890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32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66120F0A-FCEB-7CDC-4058-564E716C9565}"/>
              </a:ext>
            </a:extLst>
          </p:cNvPr>
          <p:cNvSpPr/>
          <p:nvPr/>
        </p:nvSpPr>
        <p:spPr>
          <a:xfrm>
            <a:off x="4431999" y="6448306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19C8CDA-073C-F9BD-710E-B6CAB5EC1F4C}"/>
              </a:ext>
            </a:extLst>
          </p:cNvPr>
          <p:cNvGrpSpPr/>
          <p:nvPr/>
        </p:nvGrpSpPr>
        <p:grpSpPr>
          <a:xfrm>
            <a:off x="685836" y="3429000"/>
            <a:ext cx="2340000" cy="2340000"/>
            <a:chOff x="1033011" y="2507226"/>
            <a:chExt cx="2700000" cy="2700000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2A2A5E63-B3D6-0200-C30A-C4A065ACC592}"/>
                </a:ext>
              </a:extLst>
            </p:cNvPr>
            <p:cNvCxnSpPr/>
            <p:nvPr/>
          </p:nvCxnSpPr>
          <p:spPr>
            <a:xfrm flipV="1">
              <a:off x="1160206" y="2507226"/>
              <a:ext cx="0" cy="270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63E3DE6C-4E2D-F3E6-DC33-21BC24B8B7B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383011" y="3731342"/>
              <a:ext cx="0" cy="270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6D69B0C-8CBE-E48C-0000-5C25CD816529}"/>
                </a:ext>
              </a:extLst>
            </p:cNvPr>
            <p:cNvSpPr/>
            <p:nvPr/>
          </p:nvSpPr>
          <p:spPr>
            <a:xfrm>
              <a:off x="1447799" y="3261360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0B71D36-F37F-CF57-4665-09157983AA55}"/>
                </a:ext>
              </a:extLst>
            </p:cNvPr>
            <p:cNvSpPr/>
            <p:nvPr/>
          </p:nvSpPr>
          <p:spPr>
            <a:xfrm>
              <a:off x="2069903" y="3748948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A5E259F-5A13-60B3-B668-CD9DAAA1D886}"/>
                </a:ext>
              </a:extLst>
            </p:cNvPr>
            <p:cNvSpPr/>
            <p:nvPr/>
          </p:nvSpPr>
          <p:spPr>
            <a:xfrm>
              <a:off x="1696568" y="4027250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8B33A07-634B-A712-5FBF-8B9C81B7ACC6}"/>
                </a:ext>
              </a:extLst>
            </p:cNvPr>
            <p:cNvSpPr/>
            <p:nvPr/>
          </p:nvSpPr>
          <p:spPr>
            <a:xfrm>
              <a:off x="2591901" y="2960067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39F6967-2727-D123-A5A2-503A26D97D65}"/>
                </a:ext>
              </a:extLst>
            </p:cNvPr>
            <p:cNvSpPr/>
            <p:nvPr/>
          </p:nvSpPr>
          <p:spPr>
            <a:xfrm>
              <a:off x="1475555" y="4605793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175189D-5B86-3F0D-9857-C3176F99CA3F}"/>
                </a:ext>
              </a:extLst>
            </p:cNvPr>
            <p:cNvSpPr/>
            <p:nvPr/>
          </p:nvSpPr>
          <p:spPr>
            <a:xfrm>
              <a:off x="2099528" y="4452599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EE62A02E-DBAB-36BA-2A41-09FABFD7384E}"/>
                </a:ext>
              </a:extLst>
            </p:cNvPr>
            <p:cNvSpPr/>
            <p:nvPr/>
          </p:nvSpPr>
          <p:spPr>
            <a:xfrm>
              <a:off x="2822448" y="3803903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526B014C-7467-5A8A-72D2-E3B5631A5DFE}"/>
                </a:ext>
              </a:extLst>
            </p:cNvPr>
            <p:cNvSpPr/>
            <p:nvPr/>
          </p:nvSpPr>
          <p:spPr>
            <a:xfrm>
              <a:off x="3278896" y="4223581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96EA6CE6-B145-C223-414A-1B17602476A9}"/>
                </a:ext>
              </a:extLst>
            </p:cNvPr>
            <p:cNvSpPr/>
            <p:nvPr/>
          </p:nvSpPr>
          <p:spPr>
            <a:xfrm>
              <a:off x="2549856" y="4082876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E599CBC8-3CF4-7513-1FBC-BF419BC4D1D7}"/>
                </a:ext>
              </a:extLst>
            </p:cNvPr>
            <p:cNvSpPr/>
            <p:nvPr/>
          </p:nvSpPr>
          <p:spPr>
            <a:xfrm>
              <a:off x="2759448" y="4512550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9D9D1ECB-EFA9-31B4-4ABE-06DC59BEA189}"/>
                </a:ext>
              </a:extLst>
            </p:cNvPr>
            <p:cNvSpPr/>
            <p:nvPr/>
          </p:nvSpPr>
          <p:spPr>
            <a:xfrm>
              <a:off x="2861087" y="3378504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33250F8E-6FA0-6F6F-01A2-8B2258051321}"/>
                </a:ext>
              </a:extLst>
            </p:cNvPr>
            <p:cNvSpPr/>
            <p:nvPr/>
          </p:nvSpPr>
          <p:spPr>
            <a:xfrm>
              <a:off x="2114903" y="3300410"/>
              <a:ext cx="126000" cy="108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251999F0-A29C-C1E0-1111-97597E976753}"/>
                </a:ext>
              </a:extLst>
            </p:cNvPr>
            <p:cNvSpPr/>
            <p:nvPr/>
          </p:nvSpPr>
          <p:spPr>
            <a:xfrm>
              <a:off x="2441857" y="3774883"/>
              <a:ext cx="107999" cy="108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2D76A318-AA1B-4B58-E22A-694372058E0F}"/>
                </a:ext>
              </a:extLst>
            </p:cNvPr>
            <p:cNvSpPr/>
            <p:nvPr/>
          </p:nvSpPr>
          <p:spPr>
            <a:xfrm>
              <a:off x="1843391" y="3143654"/>
              <a:ext cx="1316736" cy="1318587"/>
            </a:xfrm>
            <a:prstGeom prst="ellipse">
              <a:avLst/>
            </a:prstGeom>
            <a:noFill/>
            <a:ln w="28575">
              <a:solidFill>
                <a:schemeClr val="bg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5" name="圖片 34">
            <a:extLst>
              <a:ext uri="{FF2B5EF4-FFF2-40B4-BE49-F238E27FC236}">
                <a16:creationId xmlns:a16="http://schemas.microsoft.com/office/drawing/2014/main" id="{F4ED522A-CEF9-6E0F-1ED9-B59CC72614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834" t="27156" r="33349" b="29488"/>
          <a:stretch/>
        </p:blipFill>
        <p:spPr>
          <a:xfrm>
            <a:off x="3915649" y="3534346"/>
            <a:ext cx="3338852" cy="2298442"/>
          </a:xfrm>
          <a:prstGeom prst="rect">
            <a:avLst/>
          </a:prstGeom>
        </p:spPr>
      </p:pic>
      <p:grpSp>
        <p:nvGrpSpPr>
          <p:cNvPr id="61" name="群組 60">
            <a:extLst>
              <a:ext uri="{FF2B5EF4-FFF2-40B4-BE49-F238E27FC236}">
                <a16:creationId xmlns:a16="http://schemas.microsoft.com/office/drawing/2014/main" id="{BA32E35C-775C-85B9-ADB5-355EE8E3D119}"/>
              </a:ext>
            </a:extLst>
          </p:cNvPr>
          <p:cNvGrpSpPr/>
          <p:nvPr/>
        </p:nvGrpSpPr>
        <p:grpSpPr>
          <a:xfrm>
            <a:off x="7914578" y="3915062"/>
            <a:ext cx="3830493" cy="1758554"/>
            <a:chOff x="8070343" y="2963714"/>
            <a:chExt cx="3830493" cy="1758554"/>
          </a:xfrm>
        </p:grpSpPr>
        <p:grpSp>
          <p:nvGrpSpPr>
            <p:cNvPr id="59" name="群組 58">
              <a:extLst>
                <a:ext uri="{FF2B5EF4-FFF2-40B4-BE49-F238E27FC236}">
                  <a16:creationId xmlns:a16="http://schemas.microsoft.com/office/drawing/2014/main" id="{C9D32217-ADB6-FB00-5863-AE6CC81F03EF}"/>
                </a:ext>
              </a:extLst>
            </p:cNvPr>
            <p:cNvGrpSpPr/>
            <p:nvPr/>
          </p:nvGrpSpPr>
          <p:grpSpPr>
            <a:xfrm>
              <a:off x="8070343" y="3157607"/>
              <a:ext cx="1418838" cy="1437803"/>
              <a:chOff x="8239389" y="2526803"/>
              <a:chExt cx="2340000" cy="2340000"/>
            </a:xfrm>
          </p:grpSpPr>
          <p:cxnSp>
            <p:nvCxnSpPr>
              <p:cNvPr id="37" name="直線單箭頭接點 36">
                <a:extLst>
                  <a:ext uri="{FF2B5EF4-FFF2-40B4-BE49-F238E27FC236}">
                    <a16:creationId xmlns:a16="http://schemas.microsoft.com/office/drawing/2014/main" id="{97C0B397-5B34-52B5-40F5-CCB73B394090}"/>
                  </a:ext>
                </a:extLst>
              </p:cNvPr>
              <p:cNvCxnSpPr/>
              <p:nvPr/>
            </p:nvCxnSpPr>
            <p:spPr>
              <a:xfrm flipV="1">
                <a:off x="8349625" y="2526803"/>
                <a:ext cx="0" cy="234000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EB991130-2872-93F4-0F55-C2594D7663C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9409389" y="3587704"/>
                <a:ext cx="0" cy="2340000"/>
              </a:xfrm>
              <a:prstGeom prst="straightConnector1">
                <a:avLst/>
              </a:prstGeom>
              <a:ln w="3810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48B1AE6-D2A5-0E25-B423-F6CFE7AB81BF}"/>
                  </a:ext>
                </a:extLst>
              </p:cNvPr>
              <p:cNvSpPr/>
              <p:nvPr/>
            </p:nvSpPr>
            <p:spPr>
              <a:xfrm>
                <a:off x="8945096" y="3319088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167A42C-5A44-4B5A-2689-1C30D3AEAD90}"/>
                  </a:ext>
                </a:extLst>
              </p:cNvPr>
              <p:cNvSpPr/>
              <p:nvPr/>
            </p:nvSpPr>
            <p:spPr>
              <a:xfrm>
                <a:off x="10082888" y="3461975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D51A2A09-87E8-8BC9-171D-619F684617C9}"/>
                  </a:ext>
                </a:extLst>
              </p:cNvPr>
              <p:cNvSpPr/>
              <p:nvPr/>
            </p:nvSpPr>
            <p:spPr>
              <a:xfrm>
                <a:off x="8814472" y="3844157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8682A54-E11B-AD5E-67E1-6A09CFD0E315}"/>
                  </a:ext>
                </a:extLst>
              </p:cNvPr>
              <p:cNvSpPr/>
              <p:nvPr/>
            </p:nvSpPr>
            <p:spPr>
              <a:xfrm>
                <a:off x="9543627" y="3187724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F8EB0F2F-629C-4DC9-83DB-46F5163AB260}"/>
                  </a:ext>
                </a:extLst>
              </p:cNvPr>
              <p:cNvSpPr/>
              <p:nvPr/>
            </p:nvSpPr>
            <p:spPr>
              <a:xfrm>
                <a:off x="8622927" y="4345561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CE72A63-3250-0D19-A598-AB257ACAC913}"/>
                  </a:ext>
                </a:extLst>
              </p:cNvPr>
              <p:cNvSpPr/>
              <p:nvPr/>
            </p:nvSpPr>
            <p:spPr>
              <a:xfrm>
                <a:off x="9163704" y="4212793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5960DCC-5B5A-FDE0-D2CC-6F3F78A488F9}"/>
                  </a:ext>
                </a:extLst>
              </p:cNvPr>
              <p:cNvSpPr/>
              <p:nvPr/>
            </p:nvSpPr>
            <p:spPr>
              <a:xfrm>
                <a:off x="9543627" y="3815550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AEB3464-4C7B-9EF2-85F6-FB444EABADCB}"/>
                  </a:ext>
                </a:extLst>
              </p:cNvPr>
              <p:cNvSpPr/>
              <p:nvPr/>
            </p:nvSpPr>
            <p:spPr>
              <a:xfrm>
                <a:off x="9852633" y="3595454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A40CDD93-0AAF-98FD-B19E-4AAA92109317}"/>
                  </a:ext>
                </a:extLst>
              </p:cNvPr>
              <p:cNvSpPr/>
              <p:nvPr/>
            </p:nvSpPr>
            <p:spPr>
              <a:xfrm>
                <a:off x="10036088" y="2994898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97616EA9-87F7-11DC-8208-FF73B91C65D6}"/>
                  </a:ext>
                </a:extLst>
              </p:cNvPr>
              <p:cNvSpPr/>
              <p:nvPr/>
            </p:nvSpPr>
            <p:spPr>
              <a:xfrm>
                <a:off x="9297158" y="3595454"/>
                <a:ext cx="93600" cy="9360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58" name="直線單箭頭接點 57">
                <a:extLst>
                  <a:ext uri="{FF2B5EF4-FFF2-40B4-BE49-F238E27FC236}">
                    <a16:creationId xmlns:a16="http://schemas.microsoft.com/office/drawing/2014/main" id="{D694D4A3-D264-8C0C-474F-14F6078F680B}"/>
                  </a:ext>
                </a:extLst>
              </p:cNvPr>
              <p:cNvCxnSpPr/>
              <p:nvPr/>
            </p:nvCxnSpPr>
            <p:spPr>
              <a:xfrm flipV="1">
                <a:off x="8455742" y="2871878"/>
                <a:ext cx="1995948" cy="1709954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934084A4-4738-39C8-A2A9-5E28E3117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834" t="27156" r="33349" b="29488"/>
            <a:stretch/>
          </p:blipFill>
          <p:spPr>
            <a:xfrm>
              <a:off x="9346257" y="2963714"/>
              <a:ext cx="2554579" cy="1758554"/>
            </a:xfrm>
            <a:prstGeom prst="rect">
              <a:avLst/>
            </a:prstGeom>
          </p:spPr>
        </p:pic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E6776BE-2EAE-6298-2B95-00FC85552F16}"/>
              </a:ext>
            </a:extLst>
          </p:cNvPr>
          <p:cNvSpPr txBox="1"/>
          <p:nvPr/>
        </p:nvSpPr>
        <p:spPr>
          <a:xfrm>
            <a:off x="1302529" y="5867888"/>
            <a:ext cx="103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KNN</a:t>
            </a:r>
            <a:endParaRPr lang="zh-TW" altLang="en-US" b="1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782EB34-D173-7ACF-C6EB-000D0E50CAEE}"/>
              </a:ext>
            </a:extLst>
          </p:cNvPr>
          <p:cNvSpPr txBox="1"/>
          <p:nvPr/>
        </p:nvSpPr>
        <p:spPr>
          <a:xfrm>
            <a:off x="4792127" y="5871158"/>
            <a:ext cx="103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/>
              <a:t>DNN</a:t>
            </a:r>
            <a:endParaRPr lang="zh-TW" altLang="en-US" b="1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3EC1606-2269-CE09-0A9B-407CD698995C}"/>
              </a:ext>
            </a:extLst>
          </p:cNvPr>
          <p:cNvSpPr txBox="1"/>
          <p:nvPr/>
        </p:nvSpPr>
        <p:spPr>
          <a:xfrm>
            <a:off x="8908744" y="5863756"/>
            <a:ext cx="144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 err="1"/>
              <a:t>RegDNN</a:t>
            </a:r>
            <a:endParaRPr lang="zh-TW" altLang="en-US" b="1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46D1182-4233-64A6-BE09-FBE850A5017F}"/>
              </a:ext>
            </a:extLst>
          </p:cNvPr>
          <p:cNvSpPr txBox="1"/>
          <p:nvPr/>
        </p:nvSpPr>
        <p:spPr>
          <a:xfrm>
            <a:off x="457309" y="1612770"/>
            <a:ext cx="110480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Evaluation metrics: Mean Distance Error (MDE), Accuracy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 scope: model comparison, AP update strategies, long-term degradation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solution: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robustness under sparse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deployment </a:t>
            </a:r>
          </a:p>
        </p:txBody>
      </p:sp>
    </p:spTree>
    <p:extLst>
      <p:ext uri="{BB962C8B-B14F-4D97-AF65-F5344CB8AC3E}">
        <p14:creationId xmlns:p14="http://schemas.microsoft.com/office/powerpoint/2010/main" val="2891043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09ECBF3-0431-2897-2761-3A329B416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12F18D5-5098-1DC4-2B69-778CE8D474CA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 Establishment: RSSI vs FTM vs Fusion</a:t>
            </a:r>
            <a:endParaRPr lang="en-US" altLang="zh-TW" sz="3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3EE245-9563-7CDE-14FF-ECA6C3D6E7C4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33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D28BD7B9-DEEE-D8ED-5B66-164D2BA22C1B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B5A460-DA83-58ED-8AF9-F9CB099A6A35}"/>
              </a:ext>
            </a:extLst>
          </p:cNvPr>
          <p:cNvSpPr txBox="1"/>
          <p:nvPr/>
        </p:nvSpPr>
        <p:spPr>
          <a:xfrm>
            <a:off x="457309" y="1206498"/>
            <a:ext cx="1104805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RSSI-only (Baseline): Using RSSI measurements from 4 APs.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FTM-only: Using distance measurements from 4 APs.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 (Data Fusion): Using both RSSI and distance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measurementsfrom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4 APs.</a:t>
            </a:r>
          </a:p>
        </p:txBody>
      </p:sp>
      <p:pic>
        <p:nvPicPr>
          <p:cNvPr id="13" name="圖片 12" descr="一張含有 文字, 螢幕擷取畫面, 陳列, 數字 的圖片&#10;&#10;AI 產生的內容可能不正確。">
            <a:extLst>
              <a:ext uri="{FF2B5EF4-FFF2-40B4-BE49-F238E27FC236}">
                <a16:creationId xmlns:a16="http://schemas.microsoft.com/office/drawing/2014/main" id="{61E19640-AAB9-1413-CE1E-F0A97746C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05" y="2722822"/>
            <a:ext cx="4691012" cy="3518259"/>
          </a:xfrm>
          <a:prstGeom prst="rect">
            <a:avLst/>
          </a:prstGeom>
        </p:spPr>
      </p:pic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E64A330-05F2-444B-DD9A-47C0094447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127223"/>
              </p:ext>
            </p:extLst>
          </p:nvPr>
        </p:nvGraphicFramePr>
        <p:xfrm>
          <a:off x="5030473" y="3740869"/>
          <a:ext cx="7034202" cy="1503936"/>
        </p:xfrm>
        <a:graphic>
          <a:graphicData uri="http://schemas.openxmlformats.org/drawingml/2006/table">
            <a:tbl>
              <a:tblPr/>
              <a:tblGrid>
                <a:gridCol w="2411730">
                  <a:extLst>
                    <a:ext uri="{9D8B030D-6E8A-4147-A177-3AD203B41FA5}">
                      <a16:colId xmlns:a16="http://schemas.microsoft.com/office/drawing/2014/main" val="4177479561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2506224112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1129521450"/>
                    </a:ext>
                  </a:extLst>
                </a:gridCol>
                <a:gridCol w="1856412">
                  <a:extLst>
                    <a:ext uri="{9D8B030D-6E8A-4147-A177-3AD203B41FA5}">
                      <a16:colId xmlns:a16="http://schemas.microsoft.com/office/drawing/2014/main" val="1144765851"/>
                    </a:ext>
                  </a:extLst>
                </a:gridCol>
              </a:tblGrid>
              <a:tr h="375984">
                <a:tc>
                  <a:txBody>
                    <a:bodyPr/>
                    <a:lstStyle/>
                    <a:p>
                      <a:r>
                        <a:rPr lang="en-US" sz="1800"/>
                        <a:t>Model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MDE (m)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Accuracy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Worst-case (m)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105932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r>
                        <a:rPr lang="en-US" sz="1800" dirty="0"/>
                        <a:t>RSSI-only (Baseline)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/>
                        <a:t>0.2294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91.46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/>
                        <a:t>1.2281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0355589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r>
                        <a:rPr lang="en-US" sz="1800" dirty="0"/>
                        <a:t>FTM-only (Not used)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0.0147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98.94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/>
                        <a:t>0.0729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106800"/>
                  </a:ext>
                </a:extLst>
              </a:tr>
              <a:tr h="375984">
                <a:tc>
                  <a:txBody>
                    <a:bodyPr/>
                    <a:lstStyle/>
                    <a:p>
                      <a:r>
                        <a:rPr lang="en-US" sz="1800"/>
                        <a:t>RSSI + FTM (Fusion)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0.0081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99.34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0.0407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1738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611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36DF08E-4590-6A8A-09BF-829E6F192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9E861060-0B48-1A31-FB15-54A1D86DC7CF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Few </a:t>
            </a:r>
            <a:r>
              <a:rPr lang="en-US" altLang="zh-TW" sz="30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mcAPs</a:t>
            </a:r>
            <a:r>
              <a:rPr lang="en-US" altLang="zh-TW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Are Enough to Beat RSSI-only</a:t>
            </a:r>
            <a:r>
              <a:rPr lang="zh-TW" altLang="en-US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0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F498E37-1A36-ADBB-65D9-CB61D191525B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34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7885C6BD-32A3-8DFA-F368-2E2E81785E2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0499302-0748-3953-C029-1E895EF1D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70160"/>
              </p:ext>
            </p:extLst>
          </p:nvPr>
        </p:nvGraphicFramePr>
        <p:xfrm>
          <a:off x="5906770" y="2183511"/>
          <a:ext cx="6076950" cy="3456000"/>
        </p:xfrm>
        <a:graphic>
          <a:graphicData uri="http://schemas.openxmlformats.org/drawingml/2006/table">
            <a:tbl>
              <a:tblPr/>
              <a:tblGrid>
                <a:gridCol w="1215390">
                  <a:extLst>
                    <a:ext uri="{9D8B030D-6E8A-4147-A177-3AD203B41FA5}">
                      <a16:colId xmlns:a16="http://schemas.microsoft.com/office/drawing/2014/main" val="3803282539"/>
                    </a:ext>
                  </a:extLst>
                </a:gridCol>
                <a:gridCol w="1285240">
                  <a:extLst>
                    <a:ext uri="{9D8B030D-6E8A-4147-A177-3AD203B41FA5}">
                      <a16:colId xmlns:a16="http://schemas.microsoft.com/office/drawing/2014/main" val="2933389233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3467641109"/>
                    </a:ext>
                  </a:extLst>
                </a:gridCol>
                <a:gridCol w="942340">
                  <a:extLst>
                    <a:ext uri="{9D8B030D-6E8A-4147-A177-3AD203B41FA5}">
                      <a16:colId xmlns:a16="http://schemas.microsoft.com/office/drawing/2014/main" val="1587365922"/>
                    </a:ext>
                  </a:extLst>
                </a:gridCol>
                <a:gridCol w="1640840">
                  <a:extLst>
                    <a:ext uri="{9D8B030D-6E8A-4147-A177-3AD203B41FA5}">
                      <a16:colId xmlns:a16="http://schemas.microsoft.com/office/drawing/2014/main" val="280986729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Data Type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#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APs Used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MDE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Acc.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Worst-case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76909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RSSI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All 4 APs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0.2294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91.46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1.2281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7602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1.9492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39.49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6.2892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48731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FTM-only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0.2762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88.85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1.3520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355633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0.0435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97.08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0.1447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04668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0.7770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72.80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4.4036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5769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RSSI+FTM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0.0696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96.88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rgbClr val="537B8F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0.3652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3079779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 fontAlgn="ctr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0.0196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98.59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0.0606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231265"/>
                  </a:ext>
                </a:extLst>
              </a:tr>
            </a:tbl>
          </a:graphicData>
        </a:graphic>
      </p:graphicFrame>
      <p:pic>
        <p:nvPicPr>
          <p:cNvPr id="7" name="圖片 6" descr="一張含有 文字, 螢幕擷取畫面, 圖表, 繪圖 的圖片&#10;&#10;AI 產生的內容可能不正確。">
            <a:extLst>
              <a:ext uri="{FF2B5EF4-FFF2-40B4-BE49-F238E27FC236}">
                <a16:creationId xmlns:a16="http://schemas.microsoft.com/office/drawing/2014/main" id="{729DEF2D-6BAC-AE9D-87F9-D3B8E4E81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3" y="1798320"/>
            <a:ext cx="5635176" cy="42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24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7F0D92C-0E0F-BF0A-8051-3EB0DAE6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螢幕擷取畫面, Rectangle, 圖表 的圖片&#10;&#10;AI 產生的內容可能不正確。">
            <a:extLst>
              <a:ext uri="{FF2B5EF4-FFF2-40B4-BE49-F238E27FC236}">
                <a16:creationId xmlns:a16="http://schemas.microsoft.com/office/drawing/2014/main" id="{0392917F-FE7A-0A8E-9D46-179CBE2AB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23" y="2198914"/>
            <a:ext cx="5101051" cy="3825788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8FE37D3B-A288-0735-FB77-90A86A24D4E0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How Many AP Upgrades Are Needed for Accuracy Gains?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C295CA7-F0A6-C341-5B5D-09D9EAFE1437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35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4E836398-F888-C7F1-E579-CEC32F84F2B5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FB1D69B0-6156-19A9-91F1-A94A327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11969"/>
              </p:ext>
            </p:extLst>
          </p:nvPr>
        </p:nvGraphicFramePr>
        <p:xfrm>
          <a:off x="5394937" y="3242498"/>
          <a:ext cx="6644640" cy="2781300"/>
        </p:xfrm>
        <a:graphic>
          <a:graphicData uri="http://schemas.openxmlformats.org/drawingml/2006/table">
            <a:tbl>
              <a:tblPr/>
              <a:tblGrid>
                <a:gridCol w="1831340">
                  <a:extLst>
                    <a:ext uri="{9D8B030D-6E8A-4147-A177-3AD203B41FA5}">
                      <a16:colId xmlns:a16="http://schemas.microsoft.com/office/drawing/2014/main" val="3515155418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2835723728"/>
                    </a:ext>
                  </a:extLst>
                </a:gridCol>
                <a:gridCol w="878840">
                  <a:extLst>
                    <a:ext uri="{9D8B030D-6E8A-4147-A177-3AD203B41FA5}">
                      <a16:colId xmlns:a16="http://schemas.microsoft.com/office/drawing/2014/main" val="4152771383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906419705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555242053"/>
                    </a:ext>
                  </a:extLst>
                </a:gridCol>
                <a:gridCol w="993140">
                  <a:extLst>
                    <a:ext uri="{9D8B030D-6E8A-4147-A177-3AD203B41FA5}">
                      <a16:colId xmlns:a16="http://schemas.microsoft.com/office/drawing/2014/main" val="4144463714"/>
                    </a:ext>
                  </a:extLst>
                </a:gridCol>
              </a:tblGrid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Metric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Baseline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 mcAP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2 </a:t>
                      </a:r>
                      <a:r>
                        <a:rPr lang="en-US" sz="1800" b="1" i="0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mcAPs</a:t>
                      </a:r>
                      <a:endParaRPr lang="en-US" sz="18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3 mcAPs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4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mcAPs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 (本文)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1184320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Accuracy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91.46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97.05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98.52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99.11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99.34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4244257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MDE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0.2294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0.061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0.0227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0.0112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0.0081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7486471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Improvement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--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73.41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90.1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95.12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96.47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8993112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Marginal </a:t>
                      </a:r>
                    </a:p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Improvement (%)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--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73.41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16.69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5.02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本文)"/>
                          <a:ea typeface="新細明體" panose="02020500000000000000" pitchFamily="18" charset="-120"/>
                        </a:rPr>
                        <a:t>1.35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9627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FDF244B-9882-215F-CCB2-154440CCA050}"/>
                  </a:ext>
                </a:extLst>
              </p:cNvPr>
              <p:cNvSpPr txBox="1"/>
              <p:nvPr/>
            </p:nvSpPr>
            <p:spPr>
              <a:xfrm>
                <a:off x="5612651" y="1312761"/>
                <a:ext cx="5133778" cy="6281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𝐼𝑚𝑝𝑟𝑜𝑣𝑒𝑚𝑒𝑛𝑡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𝑏𝑎𝑠𝑒𝑙𝑖𝑛𝑒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𝑀𝐷𝐸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MDE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𝑏𝑎𝑠𝑒𝑙𝑖𝑛𝑒</m:t>
                              </m:r>
                            </m:sub>
                          </m:sSub>
                        </m:den>
                      </m:f>
                      <m:r>
                        <a:rPr lang="en-US" altLang="zh-TW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FDF244B-9882-215F-CCB2-154440CCA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51" y="1312761"/>
                <a:ext cx="5133778" cy="6281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DD166A-F65A-36A3-82B9-DA73B40D5C0B}"/>
                  </a:ext>
                </a:extLst>
              </p:cNvPr>
              <p:cNvSpPr txBox="1"/>
              <p:nvPr/>
            </p:nvSpPr>
            <p:spPr>
              <a:xfrm>
                <a:off x="5612651" y="2356345"/>
                <a:ext cx="558838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𝑀𝑎𝑟𝑔𝑖𝑛𝑎𝑙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𝐼𝑚𝑝𝑟𝑜𝑣𝑒𝑚𝑒𝑛𝑡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𝐼𝑚𝑝𝑟𝑜𝑣𝑒𝑚𝑒𝑛𝑡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0DD166A-F65A-36A3-82B9-DA73B40D5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651" y="2356345"/>
                <a:ext cx="5588389" cy="307777"/>
              </a:xfrm>
              <a:prstGeom prst="rect">
                <a:avLst/>
              </a:prstGeom>
              <a:blipFill>
                <a:blip r:embed="rId5"/>
                <a:stretch>
                  <a:fillRect l="-1092" b="-3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1447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FBFAF887-C3DB-3C6D-C9D8-E7C66C531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螢幕擷取畫面, 圖表, 字型 的圖片&#10;&#10;AI 產生的內容可能不正確。">
            <a:extLst>
              <a:ext uri="{FF2B5EF4-FFF2-40B4-BE49-F238E27FC236}">
                <a16:creationId xmlns:a16="http://schemas.microsoft.com/office/drawing/2014/main" id="{C53C3384-C1BC-7E52-2702-9A9FAC68A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17" y="3129260"/>
            <a:ext cx="3840001" cy="2880000"/>
          </a:xfrm>
          <a:prstGeom prst="rect">
            <a:avLst/>
          </a:prstGeom>
        </p:spPr>
      </p:pic>
      <p:pic>
        <p:nvPicPr>
          <p:cNvPr id="15" name="圖片 14" descr="一張含有 文字, 螢幕擷取畫面, 圖表, 數字 的圖片&#10;&#10;AI 產生的內容可能不正確。">
            <a:extLst>
              <a:ext uri="{FF2B5EF4-FFF2-40B4-BE49-F238E27FC236}">
                <a16:creationId xmlns:a16="http://schemas.microsoft.com/office/drawing/2014/main" id="{CCD087A3-B653-D5D7-05F8-70A06C7D3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80" y="3129260"/>
            <a:ext cx="3840001" cy="2880000"/>
          </a:xfrm>
          <a:prstGeom prst="rect">
            <a:avLst/>
          </a:prstGeom>
        </p:spPr>
      </p:pic>
      <p:pic>
        <p:nvPicPr>
          <p:cNvPr id="5" name="圖片 4" descr="一張含有 文字, 螢幕擷取畫面, 圖表, Rectangle 的圖片&#10;&#10;AI 產生的內容可能不正確。">
            <a:extLst>
              <a:ext uri="{FF2B5EF4-FFF2-40B4-BE49-F238E27FC236}">
                <a16:creationId xmlns:a16="http://schemas.microsoft.com/office/drawing/2014/main" id="{9FB32603-929D-A0AC-C494-9DFB15D5F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3" y="3129260"/>
            <a:ext cx="3840001" cy="2880000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EB6659C0-5100-8130-39FA-28541658A3DD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Impact of AP Upgrade Combinations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E5C386-A726-2681-FA72-68D6923BE42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36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F517F12B-9BA6-B160-C2A6-C8811CF4333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51C3859-ABD5-8C74-9748-748E61A0512A}"/>
              </a:ext>
            </a:extLst>
          </p:cNvPr>
          <p:cNvSpPr txBox="1"/>
          <p:nvPr/>
        </p:nvSpPr>
        <p:spPr>
          <a:xfrm>
            <a:off x="1297709" y="1276418"/>
            <a:ext cx="95965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Shows the impact of different mcAP upgrade combinations across 1–3 APs 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best-performing combinations are used as "best" in later experiments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Observed variations highlight the motivation for RegDNN —  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to maintain accuracy even with suboptimal upgrade choices</a:t>
            </a:r>
          </a:p>
        </p:txBody>
      </p:sp>
    </p:spTree>
    <p:extLst>
      <p:ext uri="{BB962C8B-B14F-4D97-AF65-F5344CB8AC3E}">
        <p14:creationId xmlns:p14="http://schemas.microsoft.com/office/powerpoint/2010/main" val="1459701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582FC5C-C69C-5A51-1EE7-D0841CDBE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45E62FD-D705-F22D-8FDB-F8244DA47FDF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Shift from KNN to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4C31818-B101-AF37-C1A2-BF429A3C140E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37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BC5335E5-A95F-40E9-DCFC-24E79442E3C8}"/>
              </a:ext>
            </a:extLst>
          </p:cNvPr>
          <p:cNvSpPr/>
          <p:nvPr/>
        </p:nvSpPr>
        <p:spPr>
          <a:xfrm>
            <a:off x="572599" y="6525904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 dirty="0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58E713C9-212C-F43C-7010-A602B3570E77}"/>
              </a:ext>
            </a:extLst>
          </p:cNvPr>
          <p:cNvGrpSpPr/>
          <p:nvPr/>
        </p:nvGrpSpPr>
        <p:grpSpPr>
          <a:xfrm>
            <a:off x="814570" y="4022001"/>
            <a:ext cx="2340000" cy="2340000"/>
            <a:chOff x="685836" y="3429000"/>
            <a:chExt cx="2340000" cy="2340000"/>
          </a:xfrm>
        </p:grpSpPr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06581C17-BD2C-321F-13C6-D574B73CF791}"/>
                </a:ext>
              </a:extLst>
            </p:cNvPr>
            <p:cNvCxnSpPr/>
            <p:nvPr/>
          </p:nvCxnSpPr>
          <p:spPr>
            <a:xfrm flipV="1">
              <a:off x="796072" y="3429000"/>
              <a:ext cx="0" cy="234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8B6B0A2A-52CE-CB59-7167-DC797146E61A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55836" y="4489901"/>
              <a:ext cx="0" cy="234000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1CF9885-FD90-4DD7-3228-80FE0E8A0C7A}"/>
                </a:ext>
              </a:extLst>
            </p:cNvPr>
            <p:cNvSpPr/>
            <p:nvPr/>
          </p:nvSpPr>
          <p:spPr>
            <a:xfrm>
              <a:off x="2014265" y="39741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2FD5DE8-F38A-F2DA-0795-3ED0C2A9BE95}"/>
                </a:ext>
              </a:extLst>
            </p:cNvPr>
            <p:cNvSpPr/>
            <p:nvPr/>
          </p:nvSpPr>
          <p:spPr>
            <a:xfrm>
              <a:off x="1115330" y="4105394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674353F-B4CE-18C8-FF96-968ACF992937}"/>
                </a:ext>
              </a:extLst>
            </p:cNvPr>
            <p:cNvSpPr/>
            <p:nvPr/>
          </p:nvSpPr>
          <p:spPr>
            <a:xfrm>
              <a:off x="1567950" y="43725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40E03B5-D000-456A-AA40-D7CF3F01E4A7}"/>
                </a:ext>
              </a:extLst>
            </p:cNvPr>
            <p:cNvSpPr/>
            <p:nvPr/>
          </p:nvSpPr>
          <p:spPr>
            <a:xfrm>
              <a:off x="1794745" y="4603578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85AE541-36CC-F6ED-8C60-73C5BF9482AE}"/>
                </a:ext>
              </a:extLst>
            </p:cNvPr>
            <p:cNvSpPr/>
            <p:nvPr/>
          </p:nvSpPr>
          <p:spPr>
            <a:xfrm>
              <a:off x="2612979" y="39741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61A0731-2ABE-626B-3657-12BF1E7996B7}"/>
                </a:ext>
              </a:extLst>
            </p:cNvPr>
            <p:cNvSpPr/>
            <p:nvPr/>
          </p:nvSpPr>
          <p:spPr>
            <a:xfrm>
              <a:off x="2519379" y="44661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61BE111-8AED-6CCD-DCB0-705850E4E45F}"/>
                </a:ext>
              </a:extLst>
            </p:cNvPr>
            <p:cNvSpPr/>
            <p:nvPr/>
          </p:nvSpPr>
          <p:spPr>
            <a:xfrm>
              <a:off x="2295490" y="5151203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1DE715A-1F30-B628-4BB0-CDCBCE9E1A30}"/>
                </a:ext>
              </a:extLst>
            </p:cNvPr>
            <p:cNvSpPr/>
            <p:nvPr/>
          </p:nvSpPr>
          <p:spPr>
            <a:xfrm>
              <a:off x="2166665" y="412658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48DE7B9-EDEE-4C47-F387-FA2921625A74}"/>
                </a:ext>
              </a:extLst>
            </p:cNvPr>
            <p:cNvSpPr/>
            <p:nvPr/>
          </p:nvSpPr>
          <p:spPr>
            <a:xfrm>
              <a:off x="1142329" y="5092609"/>
              <a:ext cx="93600" cy="936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手繪多邊形: 圖案 35">
              <a:extLst>
                <a:ext uri="{FF2B5EF4-FFF2-40B4-BE49-F238E27FC236}">
                  <a16:creationId xmlns:a16="http://schemas.microsoft.com/office/drawing/2014/main" id="{AFE8ED24-685A-4606-C222-76D07D38F911}"/>
                </a:ext>
              </a:extLst>
            </p:cNvPr>
            <p:cNvSpPr/>
            <p:nvPr/>
          </p:nvSpPr>
          <p:spPr>
            <a:xfrm>
              <a:off x="1137683" y="3980164"/>
              <a:ext cx="1521697" cy="1235987"/>
            </a:xfrm>
            <a:custGeom>
              <a:avLst/>
              <a:gdLst>
                <a:gd name="connsiteX0" fmla="*/ 20557 w 1521697"/>
                <a:gd name="connsiteY0" fmla="*/ 165116 h 1235987"/>
                <a:gd name="connsiteX1" fmla="*/ 51037 w 1521697"/>
                <a:gd name="connsiteY1" fmla="*/ 1178576 h 1235987"/>
                <a:gd name="connsiteX2" fmla="*/ 462517 w 1521697"/>
                <a:gd name="connsiteY2" fmla="*/ 439436 h 1235987"/>
                <a:gd name="connsiteX3" fmla="*/ 706357 w 1521697"/>
                <a:gd name="connsiteY3" fmla="*/ 683276 h 1235987"/>
                <a:gd name="connsiteX4" fmla="*/ 912097 w 1521697"/>
                <a:gd name="connsiteY4" fmla="*/ 43196 h 1235987"/>
                <a:gd name="connsiteX5" fmla="*/ 1072117 w 1521697"/>
                <a:gd name="connsiteY5" fmla="*/ 187976 h 1235987"/>
                <a:gd name="connsiteX6" fmla="*/ 1201657 w 1521697"/>
                <a:gd name="connsiteY6" fmla="*/ 1231916 h 1235987"/>
                <a:gd name="connsiteX7" fmla="*/ 1422637 w 1521697"/>
                <a:gd name="connsiteY7" fmla="*/ 530876 h 1235987"/>
                <a:gd name="connsiteX8" fmla="*/ 1521697 w 1521697"/>
                <a:gd name="connsiteY8" fmla="*/ 43196 h 1235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1697" h="1235987">
                  <a:moveTo>
                    <a:pt x="20557" y="165116"/>
                  </a:moveTo>
                  <a:cubicBezTo>
                    <a:pt x="-1033" y="648986"/>
                    <a:pt x="-22623" y="1132856"/>
                    <a:pt x="51037" y="1178576"/>
                  </a:cubicBezTo>
                  <a:cubicBezTo>
                    <a:pt x="124697" y="1224296"/>
                    <a:pt x="353297" y="521986"/>
                    <a:pt x="462517" y="439436"/>
                  </a:cubicBezTo>
                  <a:cubicBezTo>
                    <a:pt x="571737" y="356886"/>
                    <a:pt x="631427" y="749316"/>
                    <a:pt x="706357" y="683276"/>
                  </a:cubicBezTo>
                  <a:cubicBezTo>
                    <a:pt x="781287" y="617236"/>
                    <a:pt x="851137" y="125746"/>
                    <a:pt x="912097" y="43196"/>
                  </a:cubicBezTo>
                  <a:cubicBezTo>
                    <a:pt x="973057" y="-39354"/>
                    <a:pt x="1023857" y="-10144"/>
                    <a:pt x="1072117" y="187976"/>
                  </a:cubicBezTo>
                  <a:cubicBezTo>
                    <a:pt x="1120377" y="386096"/>
                    <a:pt x="1143237" y="1174766"/>
                    <a:pt x="1201657" y="1231916"/>
                  </a:cubicBezTo>
                  <a:cubicBezTo>
                    <a:pt x="1260077" y="1289066"/>
                    <a:pt x="1369297" y="728996"/>
                    <a:pt x="1422637" y="530876"/>
                  </a:cubicBezTo>
                  <a:cubicBezTo>
                    <a:pt x="1475977" y="332756"/>
                    <a:pt x="1488677" y="113046"/>
                    <a:pt x="1521697" y="43196"/>
                  </a:cubicBez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AA7B471C-72DC-02FB-D970-AF29B3090D06}"/>
              </a:ext>
            </a:extLst>
          </p:cNvPr>
          <p:cNvGrpSpPr/>
          <p:nvPr/>
        </p:nvGrpSpPr>
        <p:grpSpPr>
          <a:xfrm>
            <a:off x="4658479" y="4094541"/>
            <a:ext cx="2602242" cy="2193233"/>
            <a:chOff x="4215247" y="2405765"/>
            <a:chExt cx="2428231" cy="1957038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C07C336-E447-9EA3-4FD3-BBD7BCA4C5A3}"/>
                </a:ext>
              </a:extLst>
            </p:cNvPr>
            <p:cNvSpPr/>
            <p:nvPr/>
          </p:nvSpPr>
          <p:spPr>
            <a:xfrm>
              <a:off x="4215247" y="2405765"/>
              <a:ext cx="288000" cy="288000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DA606AE-0631-4B6A-CBF4-CD5A3290C244}"/>
                </a:ext>
              </a:extLst>
            </p:cNvPr>
            <p:cNvSpPr/>
            <p:nvPr/>
          </p:nvSpPr>
          <p:spPr>
            <a:xfrm>
              <a:off x="4215247" y="2963407"/>
              <a:ext cx="288000" cy="288000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E9039A-B9CB-E493-5718-F21E2427ABD1}"/>
                </a:ext>
              </a:extLst>
            </p:cNvPr>
            <p:cNvSpPr/>
            <p:nvPr/>
          </p:nvSpPr>
          <p:spPr>
            <a:xfrm>
              <a:off x="4215247" y="3521049"/>
              <a:ext cx="288000" cy="288000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F133FA0-997E-66CA-727E-984E445E265D}"/>
                </a:ext>
              </a:extLst>
            </p:cNvPr>
            <p:cNvSpPr/>
            <p:nvPr/>
          </p:nvSpPr>
          <p:spPr>
            <a:xfrm>
              <a:off x="4215247" y="4074803"/>
              <a:ext cx="288000" cy="288000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5" name="圖形 44" descr="人工智慧 以實心填滿">
              <a:extLst>
                <a:ext uri="{FF2B5EF4-FFF2-40B4-BE49-F238E27FC236}">
                  <a16:creationId xmlns:a16="http://schemas.microsoft.com/office/drawing/2014/main" id="{984224DD-67E5-350E-9B9B-3DA85CB2D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078" y="3023178"/>
              <a:ext cx="914400" cy="914400"/>
            </a:xfrm>
            <a:prstGeom prst="rect">
              <a:avLst/>
            </a:prstGeom>
          </p:spPr>
        </p:pic>
        <p:cxnSp>
          <p:nvCxnSpPr>
            <p:cNvPr id="47" name="接點: 肘形 46">
              <a:extLst>
                <a:ext uri="{FF2B5EF4-FFF2-40B4-BE49-F238E27FC236}">
                  <a16:creationId xmlns:a16="http://schemas.microsoft.com/office/drawing/2014/main" id="{81243116-1ACB-72A1-D8FE-06075B5DFCAC}"/>
                </a:ext>
              </a:extLst>
            </p:cNvPr>
            <p:cNvCxnSpPr>
              <a:cxnSpLocks/>
            </p:cNvCxnSpPr>
            <p:nvPr/>
          </p:nvCxnSpPr>
          <p:spPr>
            <a:xfrm>
              <a:off x="4516582" y="2549765"/>
              <a:ext cx="1313353" cy="693907"/>
            </a:xfrm>
            <a:prstGeom prst="bentConnector3">
              <a:avLst>
                <a:gd name="adj1" fmla="val 59283"/>
              </a:avLst>
            </a:prstGeom>
            <a:ln w="1905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接點: 肘形 51">
              <a:extLst>
                <a:ext uri="{FF2B5EF4-FFF2-40B4-BE49-F238E27FC236}">
                  <a16:creationId xmlns:a16="http://schemas.microsoft.com/office/drawing/2014/main" id="{8E4AC6B2-0B02-4027-E11D-044FF397EE6F}"/>
                </a:ext>
              </a:extLst>
            </p:cNvPr>
            <p:cNvCxnSpPr>
              <a:cxnSpLocks/>
            </p:cNvCxnSpPr>
            <p:nvPr/>
          </p:nvCxnSpPr>
          <p:spPr>
            <a:xfrm>
              <a:off x="4516582" y="3107407"/>
              <a:ext cx="1313353" cy="326171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接點: 肘形 61">
              <a:extLst>
                <a:ext uri="{FF2B5EF4-FFF2-40B4-BE49-F238E27FC236}">
                  <a16:creationId xmlns:a16="http://schemas.microsoft.com/office/drawing/2014/main" id="{3F0D00DD-1FB7-A15B-DB39-AF4709B80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582" y="3605525"/>
              <a:ext cx="1326688" cy="59524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接點: 肘形 65">
              <a:extLst>
                <a:ext uri="{FF2B5EF4-FFF2-40B4-BE49-F238E27FC236}">
                  <a16:creationId xmlns:a16="http://schemas.microsoft.com/office/drawing/2014/main" id="{6A9D9F7A-8EE8-D5D0-F76A-E0FC196B3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582" y="3760470"/>
              <a:ext cx="1296000" cy="458333"/>
            </a:xfrm>
            <a:prstGeom prst="bentConnector3">
              <a:avLst>
                <a:gd name="adj1" fmla="val 50000"/>
              </a:avLst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8F0300F8-393C-9FD1-89A9-15434BFDFDB8}"/>
              </a:ext>
            </a:extLst>
          </p:cNvPr>
          <p:cNvGrpSpPr/>
          <p:nvPr/>
        </p:nvGrpSpPr>
        <p:grpSpPr>
          <a:xfrm>
            <a:off x="7659836" y="4660790"/>
            <a:ext cx="3967447" cy="1255814"/>
            <a:chOff x="7423476" y="2897789"/>
            <a:chExt cx="3967447" cy="1255814"/>
          </a:xfrm>
        </p:grpSpPr>
        <p:pic>
          <p:nvPicPr>
            <p:cNvPr id="73" name="圖形 72" descr="工具 以實心填滿">
              <a:extLst>
                <a:ext uri="{FF2B5EF4-FFF2-40B4-BE49-F238E27FC236}">
                  <a16:creationId xmlns:a16="http://schemas.microsoft.com/office/drawing/2014/main" id="{5EE4CEAD-9678-3508-A34D-4B122B5D5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49657" y="3078648"/>
              <a:ext cx="914400" cy="914400"/>
            </a:xfrm>
            <a:prstGeom prst="rect">
              <a:avLst/>
            </a:prstGeom>
          </p:spPr>
        </p:pic>
        <p:pic>
          <p:nvPicPr>
            <p:cNvPr id="75" name="圖形 74" descr="下降趨勢圖 外框">
              <a:extLst>
                <a:ext uri="{FF2B5EF4-FFF2-40B4-BE49-F238E27FC236}">
                  <a16:creationId xmlns:a16="http://schemas.microsoft.com/office/drawing/2014/main" id="{2AC8CADC-58C8-9156-EED1-19FF69FBF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423476" y="2897789"/>
              <a:ext cx="1235510" cy="1235510"/>
            </a:xfrm>
            <a:prstGeom prst="rect">
              <a:avLst/>
            </a:prstGeom>
          </p:spPr>
        </p:pic>
        <p:pic>
          <p:nvPicPr>
            <p:cNvPr id="77" name="圖形 76" descr="指數圖表 外框">
              <a:extLst>
                <a:ext uri="{FF2B5EF4-FFF2-40B4-BE49-F238E27FC236}">
                  <a16:creationId xmlns:a16="http://schemas.microsoft.com/office/drawing/2014/main" id="{5CCD38C3-6D9A-85D4-70E4-276E022B3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155413" y="2918093"/>
              <a:ext cx="1235510" cy="1235510"/>
            </a:xfrm>
            <a:prstGeom prst="rect">
              <a:avLst/>
            </a:prstGeom>
          </p:spPr>
        </p:pic>
        <p:sp>
          <p:nvSpPr>
            <p:cNvPr id="78" name="箭號: 向右 77">
              <a:extLst>
                <a:ext uri="{FF2B5EF4-FFF2-40B4-BE49-F238E27FC236}">
                  <a16:creationId xmlns:a16="http://schemas.microsoft.com/office/drawing/2014/main" id="{390763E3-BACA-0720-9E5B-2C04FE060885}"/>
                </a:ext>
              </a:extLst>
            </p:cNvPr>
            <p:cNvSpPr/>
            <p:nvPr/>
          </p:nvSpPr>
          <p:spPr>
            <a:xfrm>
              <a:off x="8655607" y="3419174"/>
              <a:ext cx="294050" cy="227263"/>
            </a:xfrm>
            <a:prstGeom prst="rightArrow">
              <a:avLst/>
            </a:prstGeom>
            <a:solidFill>
              <a:schemeClr val="accent2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箭號: 向右 78">
              <a:extLst>
                <a:ext uri="{FF2B5EF4-FFF2-40B4-BE49-F238E27FC236}">
                  <a16:creationId xmlns:a16="http://schemas.microsoft.com/office/drawing/2014/main" id="{CE69615B-A712-9CAA-54E0-39C59F6D7771}"/>
                </a:ext>
              </a:extLst>
            </p:cNvPr>
            <p:cNvSpPr/>
            <p:nvPr/>
          </p:nvSpPr>
          <p:spPr>
            <a:xfrm>
              <a:off x="9929034" y="3401912"/>
              <a:ext cx="294050" cy="227263"/>
            </a:xfrm>
            <a:prstGeom prst="rightArrow">
              <a:avLst/>
            </a:prstGeom>
            <a:solidFill>
              <a:schemeClr val="accent2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6" name="群組 85">
            <a:extLst>
              <a:ext uri="{FF2B5EF4-FFF2-40B4-BE49-F238E27FC236}">
                <a16:creationId xmlns:a16="http://schemas.microsoft.com/office/drawing/2014/main" id="{FBAD19A8-1E42-E4DE-3064-E99AB6944D06}"/>
              </a:ext>
            </a:extLst>
          </p:cNvPr>
          <p:cNvGrpSpPr/>
          <p:nvPr/>
        </p:nvGrpSpPr>
        <p:grpSpPr>
          <a:xfrm>
            <a:off x="1790284" y="1184217"/>
            <a:ext cx="3099865" cy="1807739"/>
            <a:chOff x="1197815" y="1298229"/>
            <a:chExt cx="3099865" cy="1807739"/>
          </a:xfrm>
        </p:grpSpPr>
        <p:sp>
          <p:nvSpPr>
            <p:cNvPr id="81" name="矩形: 圓角 80">
              <a:extLst>
                <a:ext uri="{FF2B5EF4-FFF2-40B4-BE49-F238E27FC236}">
                  <a16:creationId xmlns:a16="http://schemas.microsoft.com/office/drawing/2014/main" id="{30DCF24D-E327-5066-B04E-45AD4F830985}"/>
                </a:ext>
              </a:extLst>
            </p:cNvPr>
            <p:cNvSpPr/>
            <p:nvPr/>
          </p:nvSpPr>
          <p:spPr>
            <a:xfrm>
              <a:off x="1197815" y="1298229"/>
              <a:ext cx="3099865" cy="1807739"/>
            </a:xfrm>
            <a:prstGeom prst="roundRect">
              <a:avLst/>
            </a:prstGeom>
            <a:solidFill>
              <a:schemeClr val="accent2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矩形: 圓角 82">
              <a:extLst>
                <a:ext uri="{FF2B5EF4-FFF2-40B4-BE49-F238E27FC236}">
                  <a16:creationId xmlns:a16="http://schemas.microsoft.com/office/drawing/2014/main" id="{9F3AE577-0812-50CD-730D-28A973E46A98}"/>
                </a:ext>
              </a:extLst>
            </p:cNvPr>
            <p:cNvSpPr/>
            <p:nvPr/>
          </p:nvSpPr>
          <p:spPr>
            <a:xfrm>
              <a:off x="2605384" y="2309254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Distance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4" name="矩形: 圓角 83">
              <a:extLst>
                <a:ext uri="{FF2B5EF4-FFF2-40B4-BE49-F238E27FC236}">
                  <a16:creationId xmlns:a16="http://schemas.microsoft.com/office/drawing/2014/main" id="{6C40AC19-0652-AEFC-490C-D0C50AC578EC}"/>
                </a:ext>
              </a:extLst>
            </p:cNvPr>
            <p:cNvSpPr/>
            <p:nvPr/>
          </p:nvSpPr>
          <p:spPr>
            <a:xfrm>
              <a:off x="2619793" y="1558330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RSSI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5" name="文字方塊 84">
              <a:extLst>
                <a:ext uri="{FF2B5EF4-FFF2-40B4-BE49-F238E27FC236}">
                  <a16:creationId xmlns:a16="http://schemas.microsoft.com/office/drawing/2014/main" id="{9C391905-D38A-CD8D-2AD8-A34F8F52A32C}"/>
                </a:ext>
              </a:extLst>
            </p:cNvPr>
            <p:cNvSpPr txBox="1"/>
            <p:nvPr/>
          </p:nvSpPr>
          <p:spPr>
            <a:xfrm>
              <a:off x="1372644" y="2054035"/>
              <a:ext cx="1045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>
                      <a:lumMod val="50000"/>
                    </a:schemeClr>
                  </a:solidFill>
                </a:rPr>
                <a:t>KNN</a:t>
              </a:r>
              <a:endParaRPr lang="zh-TW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7D55B3DC-03FE-727A-DD9D-64FBFF5115C2}"/>
              </a:ext>
            </a:extLst>
          </p:cNvPr>
          <p:cNvGrpSpPr/>
          <p:nvPr/>
        </p:nvGrpSpPr>
        <p:grpSpPr>
          <a:xfrm>
            <a:off x="7000552" y="1184217"/>
            <a:ext cx="3099865" cy="1885555"/>
            <a:chOff x="7000552" y="1391045"/>
            <a:chExt cx="3099865" cy="1885555"/>
          </a:xfrm>
        </p:grpSpPr>
        <p:sp>
          <p:nvSpPr>
            <p:cNvPr id="88" name="矩形: 圓角 87">
              <a:extLst>
                <a:ext uri="{FF2B5EF4-FFF2-40B4-BE49-F238E27FC236}">
                  <a16:creationId xmlns:a16="http://schemas.microsoft.com/office/drawing/2014/main" id="{45B93AD3-4DAB-9AEC-EFD2-812F58D7AF10}"/>
                </a:ext>
              </a:extLst>
            </p:cNvPr>
            <p:cNvSpPr/>
            <p:nvPr/>
          </p:nvSpPr>
          <p:spPr>
            <a:xfrm>
              <a:off x="7000552" y="1391045"/>
              <a:ext cx="3099865" cy="1885555"/>
            </a:xfrm>
            <a:prstGeom prst="roundRect">
              <a:avLst/>
            </a:prstGeom>
            <a:solidFill>
              <a:schemeClr val="accent2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5236D677-8782-E386-928F-4EF734ACB187}"/>
                </a:ext>
              </a:extLst>
            </p:cNvPr>
            <p:cNvSpPr/>
            <p:nvPr/>
          </p:nvSpPr>
          <p:spPr>
            <a:xfrm>
              <a:off x="8408121" y="2077493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Distance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0" name="矩形: 圓角 89">
              <a:extLst>
                <a:ext uri="{FF2B5EF4-FFF2-40B4-BE49-F238E27FC236}">
                  <a16:creationId xmlns:a16="http://schemas.microsoft.com/office/drawing/2014/main" id="{7CC0BCBC-5C15-94D4-A093-266DD2085B59}"/>
                </a:ext>
              </a:extLst>
            </p:cNvPr>
            <p:cNvSpPr/>
            <p:nvPr/>
          </p:nvSpPr>
          <p:spPr>
            <a:xfrm>
              <a:off x="8408121" y="1484877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>
                  <a:solidFill>
                    <a:schemeClr val="tx1"/>
                  </a:solidFill>
                </a:rPr>
                <a:t>RSSI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0C86CD67-C62A-485E-0D96-0C7998367AEA}"/>
                </a:ext>
              </a:extLst>
            </p:cNvPr>
            <p:cNvSpPr txBox="1"/>
            <p:nvPr/>
          </p:nvSpPr>
          <p:spPr>
            <a:xfrm>
              <a:off x="7175381" y="2146851"/>
              <a:ext cx="10450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b="1" dirty="0">
                  <a:solidFill>
                    <a:schemeClr val="bg1">
                      <a:lumMod val="50000"/>
                    </a:schemeClr>
                  </a:solidFill>
                </a:rPr>
                <a:t>DNN</a:t>
              </a:r>
              <a:endParaRPr lang="zh-TW" altLang="en-US" sz="2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1AD40DEA-6D33-7570-FF49-A0CAF892EE78}"/>
                </a:ext>
              </a:extLst>
            </p:cNvPr>
            <p:cNvSpPr/>
            <p:nvPr/>
          </p:nvSpPr>
          <p:spPr>
            <a:xfrm>
              <a:off x="8408121" y="2674383"/>
              <a:ext cx="1299064" cy="512729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dirty="0" err="1">
                  <a:solidFill>
                    <a:schemeClr val="tx1"/>
                  </a:solidFill>
                </a:rPr>
                <a:t>StdDev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8" name="箭號: 向右 97">
            <a:extLst>
              <a:ext uri="{FF2B5EF4-FFF2-40B4-BE49-F238E27FC236}">
                <a16:creationId xmlns:a16="http://schemas.microsoft.com/office/drawing/2014/main" id="{003380CA-CA48-57CF-8710-DA1318F179FC}"/>
              </a:ext>
            </a:extLst>
          </p:cNvPr>
          <p:cNvSpPr/>
          <p:nvPr/>
        </p:nvSpPr>
        <p:spPr>
          <a:xfrm>
            <a:off x="5241615" y="1853173"/>
            <a:ext cx="1407470" cy="676777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A2D316A9-DB19-0275-2E0A-9BCDC8157E36}"/>
              </a:ext>
            </a:extLst>
          </p:cNvPr>
          <p:cNvSpPr txBox="1"/>
          <p:nvPr/>
        </p:nvSpPr>
        <p:spPr>
          <a:xfrm>
            <a:off x="639337" y="3514265"/>
            <a:ext cx="2775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good at nonlinear pattern</a:t>
            </a:r>
            <a:endParaRPr lang="zh-TW" altLang="en-US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684E3DE3-4C1D-7BDE-161D-F50E853CED87}"/>
              </a:ext>
            </a:extLst>
          </p:cNvPr>
          <p:cNvSpPr txBox="1"/>
          <p:nvPr/>
        </p:nvSpPr>
        <p:spPr>
          <a:xfrm>
            <a:off x="3512263" y="3513027"/>
            <a:ext cx="417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auto feature weighting</a:t>
            </a:r>
            <a:endParaRPr lang="zh-TW" altLang="en-US" dirty="0"/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29ADD0D0-DB95-058D-7BDA-77FD75DFB359}"/>
              </a:ext>
            </a:extLst>
          </p:cNvPr>
          <p:cNvSpPr txBox="1"/>
          <p:nvPr/>
        </p:nvSpPr>
        <p:spPr>
          <a:xfrm>
            <a:off x="6388878" y="350166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fine-tune for time adaptation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4915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0522FFB-6067-656C-FDB0-4692DA2D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ABBD9A5-9C19-FB1C-BA19-EFA3636C9CB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 Comparison: KNN vs.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3E189A-CD46-C5C3-7E91-FB98DF4EAAD1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38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7988896C-011C-5BDF-E515-3796E73ABB83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7" name="圖片 6" descr="一張含有 文字, 螢幕擷取畫面, 圖表, 繪圖 的圖片&#10;&#10;AI 產生的內容可能不正確。">
            <a:extLst>
              <a:ext uri="{FF2B5EF4-FFF2-40B4-BE49-F238E27FC236}">
                <a16:creationId xmlns:a16="http://schemas.microsoft.com/office/drawing/2014/main" id="{916419D3-501D-73A3-0201-60269D3B3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3" y="2000249"/>
            <a:ext cx="6431288" cy="401955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E2AC2FE-44BB-4356-CF0D-F9D81AC480C2}"/>
              </a:ext>
            </a:extLst>
          </p:cNvPr>
          <p:cNvSpPr txBox="1"/>
          <p:nvPr/>
        </p:nvSpPr>
        <p:spPr>
          <a:xfrm>
            <a:off x="1297708" y="1115753"/>
            <a:ext cx="9596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Comparison reflects Week 0 performance, where both training and testing data were collected on the same day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638B12D-878E-5499-B2B4-E7A75C437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04007"/>
              </p:ext>
            </p:extLst>
          </p:nvPr>
        </p:nvGraphicFramePr>
        <p:xfrm>
          <a:off x="7172960" y="2174026"/>
          <a:ext cx="4170682" cy="3672000"/>
        </p:xfrm>
        <a:graphic>
          <a:graphicData uri="http://schemas.openxmlformats.org/drawingml/2006/table">
            <a:tbl>
              <a:tblPr/>
              <a:tblGrid>
                <a:gridCol w="722151">
                  <a:extLst>
                    <a:ext uri="{9D8B030D-6E8A-4147-A177-3AD203B41FA5}">
                      <a16:colId xmlns:a16="http://schemas.microsoft.com/office/drawing/2014/main" val="158268816"/>
                    </a:ext>
                  </a:extLst>
                </a:gridCol>
                <a:gridCol w="905305">
                  <a:extLst>
                    <a:ext uri="{9D8B030D-6E8A-4147-A177-3AD203B41FA5}">
                      <a16:colId xmlns:a16="http://schemas.microsoft.com/office/drawing/2014/main" val="2541890053"/>
                    </a:ext>
                  </a:extLst>
                </a:gridCol>
                <a:gridCol w="1023047">
                  <a:extLst>
                    <a:ext uri="{9D8B030D-6E8A-4147-A177-3AD203B41FA5}">
                      <a16:colId xmlns:a16="http://schemas.microsoft.com/office/drawing/2014/main" val="1439137058"/>
                    </a:ext>
                  </a:extLst>
                </a:gridCol>
                <a:gridCol w="1520179">
                  <a:extLst>
                    <a:ext uri="{9D8B030D-6E8A-4147-A177-3AD203B41FA5}">
                      <a16:colId xmlns:a16="http://schemas.microsoft.com/office/drawing/2014/main" val="675291476"/>
                    </a:ext>
                  </a:extLst>
                </a:gridCol>
              </a:tblGrid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Model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#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mcAP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MDE (m)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Improvement 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84658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0.2294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0.2640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-15.09%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38250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 (best)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0.0465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0.0391 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15.91%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4337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 (best)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0.0178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0.0139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21.91%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220631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3 (best)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0.0090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0.0086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4.44%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01535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KNN</a:t>
                      </a:r>
                    </a:p>
                    <a:p>
                      <a:pPr algn="ct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DNN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 0.0081</a:t>
                      </a:r>
                    </a:p>
                    <a:p>
                      <a:pPr algn="l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0.0075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新細明體" panose="02020500000000000000" pitchFamily="18" charset="-12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anose="02020500000000000000" pitchFamily="18" charset="-120"/>
                        </a:rPr>
                        <a:t>7.41%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402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92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0FC1EABA-1751-2FE4-0097-EF92DB0F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E251FD30-992E-155B-BDB0-E87694EBC60E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08CD9698-2205-F408-4FD5-47CB4A5FF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Introduction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268352B-DE29-F319-839D-70FB09988BEA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1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0333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3B8DAAF5-5D1E-03E2-9578-E1D883A6B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7CD8A04-75E4-0226-6E0A-7A3162337BAD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Time-Based Degradation: KNN vs.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BDF6D5C-1FD7-47D5-80C1-B3A0278C7C0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39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3F965EB0-B090-B6C5-5898-EAFEA2E49A78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5" name="圖片 4" descr="一張含有 文字, 行, 圖表, 繪圖 的圖片&#10;&#10;AI 產生的內容可能不正確。">
            <a:extLst>
              <a:ext uri="{FF2B5EF4-FFF2-40B4-BE49-F238E27FC236}">
                <a16:creationId xmlns:a16="http://schemas.microsoft.com/office/drawing/2014/main" id="{62E26A87-93B1-6A4D-8C5C-B9D5694A1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552270"/>
            <a:ext cx="8076634" cy="471137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A88A466-0B20-2C35-6860-F2BD35455086}"/>
              </a:ext>
            </a:extLst>
          </p:cNvPr>
          <p:cNvSpPr txBox="1"/>
          <p:nvPr/>
        </p:nvSpPr>
        <p:spPr>
          <a:xfrm>
            <a:off x="8457363" y="2615293"/>
            <a:ext cx="34907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RSSI-only models degrade most severely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More </a:t>
            </a:r>
            <a:r>
              <a:rPr lang="en-US" altLang="zh-TW" dirty="0" err="1"/>
              <a:t>mcAPs</a:t>
            </a:r>
            <a:r>
              <a:rPr lang="en-US" altLang="zh-TW" dirty="0"/>
              <a:t> = better long-term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KNN is more stable, but DNN adapts via fine-tuning with few new samples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7553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62469CA-F9D8-BE84-75B4-327AEE9FC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5C55056-7EB0-F087-29D3-D2C09BB076D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 Fine-Tuning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058D94-FD26-A7A9-10F2-245BF0B215E9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40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F0142B7C-C889-150F-FF7F-688BE6C3D41D}"/>
              </a:ext>
            </a:extLst>
          </p:cNvPr>
          <p:cNvSpPr/>
          <p:nvPr/>
        </p:nvSpPr>
        <p:spPr>
          <a:xfrm>
            <a:off x="-1" y="2010873"/>
            <a:ext cx="869911" cy="38599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5D3E7C7-C54E-D723-0284-FE41B945A0BA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Design for Fine-Tuning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05F288A6-C724-1824-B2FA-CDA830C95B90}"/>
              </a:ext>
            </a:extLst>
          </p:cNvPr>
          <p:cNvCxnSpPr/>
          <p:nvPr/>
        </p:nvCxnSpPr>
        <p:spPr>
          <a:xfrm>
            <a:off x="2516244" y="1945341"/>
            <a:ext cx="0" cy="4303644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0BA19F8-2D2B-4F43-59B2-0D2FE0AFBA63}"/>
              </a:ext>
            </a:extLst>
          </p:cNvPr>
          <p:cNvSpPr txBox="1"/>
          <p:nvPr/>
        </p:nvSpPr>
        <p:spPr>
          <a:xfrm>
            <a:off x="1954685" y="1576009"/>
            <a:ext cx="112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Timeline</a:t>
            </a:r>
            <a:endParaRPr lang="zh-TW" altLang="en-US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A0C0DAB-E9E1-FA29-6643-697C104992B1}"/>
              </a:ext>
            </a:extLst>
          </p:cNvPr>
          <p:cNvCxnSpPr/>
          <p:nvPr/>
        </p:nvCxnSpPr>
        <p:spPr>
          <a:xfrm>
            <a:off x="2330210" y="2362785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24BFF7E-6E8E-499B-2F02-B3BC76384818}"/>
              </a:ext>
            </a:extLst>
          </p:cNvPr>
          <p:cNvSpPr txBox="1"/>
          <p:nvPr/>
        </p:nvSpPr>
        <p:spPr>
          <a:xfrm>
            <a:off x="2702275" y="2181287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Base Model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4CD0834-0831-245D-9EFB-AA232C8510C6}"/>
              </a:ext>
            </a:extLst>
          </p:cNvPr>
          <p:cNvSpPr txBox="1"/>
          <p:nvPr/>
        </p:nvSpPr>
        <p:spPr>
          <a:xfrm>
            <a:off x="869910" y="2181287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2024/12/14</a:t>
            </a:r>
            <a:endParaRPr lang="zh-TW" altLang="en-US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D2775FF9-1442-1F18-82AF-3F9B38B96B56}"/>
              </a:ext>
            </a:extLst>
          </p:cNvPr>
          <p:cNvCxnSpPr/>
          <p:nvPr/>
        </p:nvCxnSpPr>
        <p:spPr>
          <a:xfrm>
            <a:off x="2330210" y="2902531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4BF652C-3B2B-16AB-D807-074C36EDA806}"/>
              </a:ext>
            </a:extLst>
          </p:cNvPr>
          <p:cNvSpPr txBox="1"/>
          <p:nvPr/>
        </p:nvSpPr>
        <p:spPr>
          <a:xfrm>
            <a:off x="869910" y="2721033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2024/12/21</a:t>
            </a:r>
            <a:endParaRPr lang="zh-TW" altLang="en-US" dirty="0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F828F85-9801-3DBE-E7ED-0046C594D44A}"/>
              </a:ext>
            </a:extLst>
          </p:cNvPr>
          <p:cNvCxnSpPr/>
          <p:nvPr/>
        </p:nvCxnSpPr>
        <p:spPr>
          <a:xfrm>
            <a:off x="2330210" y="3442276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0F81F8-113B-FF3D-F01F-FC743427369E}"/>
              </a:ext>
            </a:extLst>
          </p:cNvPr>
          <p:cNvSpPr txBox="1"/>
          <p:nvPr/>
        </p:nvSpPr>
        <p:spPr>
          <a:xfrm>
            <a:off x="2702275" y="3260778"/>
            <a:ext cx="234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Continue fine-tuning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45EB79A-4CA5-FE92-14B1-AEAECB72EA5E}"/>
              </a:ext>
            </a:extLst>
          </p:cNvPr>
          <p:cNvSpPr txBox="1"/>
          <p:nvPr/>
        </p:nvSpPr>
        <p:spPr>
          <a:xfrm>
            <a:off x="869910" y="3260778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2024/12/27</a:t>
            </a:r>
            <a:endParaRPr lang="zh-TW" altLang="en-US" dirty="0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FFB8DA9-2D30-D7A1-97C2-F86ACC7A1283}"/>
              </a:ext>
            </a:extLst>
          </p:cNvPr>
          <p:cNvCxnSpPr/>
          <p:nvPr/>
        </p:nvCxnSpPr>
        <p:spPr>
          <a:xfrm>
            <a:off x="2330210" y="3982020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F2F36AE-A3A0-F28C-0808-90701D34A082}"/>
              </a:ext>
            </a:extLst>
          </p:cNvPr>
          <p:cNvSpPr txBox="1"/>
          <p:nvPr/>
        </p:nvSpPr>
        <p:spPr>
          <a:xfrm>
            <a:off x="869910" y="3800522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2025/01/03</a:t>
            </a:r>
            <a:endParaRPr lang="zh-TW" altLang="en-US" dirty="0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055DB19-868D-B1FA-D9D5-6C9766F13D7C}"/>
              </a:ext>
            </a:extLst>
          </p:cNvPr>
          <p:cNvCxnSpPr/>
          <p:nvPr/>
        </p:nvCxnSpPr>
        <p:spPr>
          <a:xfrm>
            <a:off x="2330210" y="4515429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58906D1-47B7-FD2E-5E49-AD483870E353}"/>
              </a:ext>
            </a:extLst>
          </p:cNvPr>
          <p:cNvSpPr txBox="1"/>
          <p:nvPr/>
        </p:nvSpPr>
        <p:spPr>
          <a:xfrm>
            <a:off x="869910" y="4333931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2025/01/10</a:t>
            </a:r>
            <a:endParaRPr lang="zh-TW" altLang="en-US" dirty="0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AC9639A-6A34-9B3C-093F-3DCD5E5DC103}"/>
              </a:ext>
            </a:extLst>
          </p:cNvPr>
          <p:cNvCxnSpPr/>
          <p:nvPr/>
        </p:nvCxnSpPr>
        <p:spPr>
          <a:xfrm>
            <a:off x="2330210" y="5847099"/>
            <a:ext cx="37206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3550B42-C3E9-06A2-8662-987474C6A30F}"/>
              </a:ext>
            </a:extLst>
          </p:cNvPr>
          <p:cNvSpPr txBox="1"/>
          <p:nvPr/>
        </p:nvSpPr>
        <p:spPr>
          <a:xfrm>
            <a:off x="869910" y="5665601"/>
            <a:ext cx="1553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2025/02/28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CA7C24B-4E8D-3D41-E385-F41BE08F9583}"/>
              </a:ext>
            </a:extLst>
          </p:cNvPr>
          <p:cNvSpPr txBox="1"/>
          <p:nvPr/>
        </p:nvSpPr>
        <p:spPr>
          <a:xfrm>
            <a:off x="2702275" y="2711528"/>
            <a:ext cx="2532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Fine-tune base model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F6A0F6F-904E-2BC5-FAF9-AC54C63345E6}"/>
              </a:ext>
            </a:extLst>
          </p:cNvPr>
          <p:cNvSpPr txBox="1"/>
          <p:nvPr/>
        </p:nvSpPr>
        <p:spPr>
          <a:xfrm>
            <a:off x="2702275" y="3791019"/>
            <a:ext cx="234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Continue fine-tuning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642A86E-4450-DBA6-1811-97EDB011BA97}"/>
              </a:ext>
            </a:extLst>
          </p:cNvPr>
          <p:cNvSpPr txBox="1"/>
          <p:nvPr/>
        </p:nvSpPr>
        <p:spPr>
          <a:xfrm>
            <a:off x="2702275" y="4330762"/>
            <a:ext cx="234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Continue fine-tuning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0360055-1C91-3070-2D3E-096CBD4BDEB8}"/>
              </a:ext>
            </a:extLst>
          </p:cNvPr>
          <p:cNvSpPr txBox="1"/>
          <p:nvPr/>
        </p:nvSpPr>
        <p:spPr>
          <a:xfrm>
            <a:off x="2702275" y="5665601"/>
            <a:ext cx="2346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Continue fine-tuning</a:t>
            </a:r>
            <a:endParaRPr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868E11E-5F6B-952D-5F07-19416FFB8F83}"/>
              </a:ext>
            </a:extLst>
          </p:cNvPr>
          <p:cNvSpPr txBox="1"/>
          <p:nvPr/>
        </p:nvSpPr>
        <p:spPr>
          <a:xfrm>
            <a:off x="5886064" y="2010873"/>
            <a:ext cx="6097656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Base Model Training</a:t>
            </a:r>
            <a:r>
              <a:rPr lang="en-US" altLang="zh-TW" sz="2000" dirty="0"/>
              <a:t>: </a:t>
            </a:r>
          </a:p>
          <a:p>
            <a:endParaRPr lang="en-US" altLang="zh-TW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Trained on data from 2024/12/14.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en-US" altLang="zh-TW" sz="2000" b="1" dirty="0"/>
              <a:t>Incremental Fine-Tuning:</a:t>
            </a:r>
            <a:r>
              <a:rPr lang="en-US" altLang="zh-TW" sz="2000" dirty="0"/>
              <a:t> </a:t>
            </a:r>
          </a:p>
          <a:p>
            <a:endParaRPr lang="en-US" altLang="zh-TW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New data from weeks 1~4 &amp; 8 added cumulatively.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en-US" altLang="zh-TW" sz="2000" b="1" dirty="0"/>
              <a:t>Data Scale Definition:</a:t>
            </a:r>
          </a:p>
          <a:p>
            <a:endParaRPr lang="en-US" altLang="zh-TW" sz="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0.25% = 1 sample per RP (if base set has 400 samples)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Other sizes: 1.25%, 2.5%, 5%, 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en-US" altLang="zh-TW" sz="2000" b="1" dirty="0"/>
              <a:t>Transfer Learning Strategy:</a:t>
            </a:r>
          </a:p>
          <a:p>
            <a:endParaRPr lang="en-US" altLang="zh-TW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Freeze hidden layers, Only update output layer.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Faster adaptation, lower risk of overfitting.</a:t>
            </a:r>
          </a:p>
        </p:txBody>
      </p:sp>
    </p:spTree>
    <p:extLst>
      <p:ext uri="{BB962C8B-B14F-4D97-AF65-F5344CB8AC3E}">
        <p14:creationId xmlns:p14="http://schemas.microsoft.com/office/powerpoint/2010/main" val="25292575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F1141C5F-77CB-AED6-F5C3-0FC169339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2B75A5EB-0195-46C6-3BFC-6862BDBBDF4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Short-Term Fine-Tuning Effect (1-Week)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AE3C54-3A8A-1A4D-150D-6D9545790AE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41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76D59C8A-92EA-441D-F827-DDAE15C1C90A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ABB911C-1D7E-0495-95D1-B49E746C814C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Using 4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</a:t>
            </a:r>
          </a:p>
        </p:txBody>
      </p:sp>
      <p:pic>
        <p:nvPicPr>
          <p:cNvPr id="12" name="圖片 11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A3CAD0F5-7470-6F8A-D04A-D85E663B5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03" y="2079628"/>
            <a:ext cx="5130869" cy="3848152"/>
          </a:xfrm>
          <a:prstGeom prst="rect">
            <a:avLst/>
          </a:prstGeom>
        </p:spPr>
      </p:pic>
      <p:pic>
        <p:nvPicPr>
          <p:cNvPr id="14" name="圖片 13" descr="一張含有 文字, 行, 螢幕擷取畫面, 圖表 的圖片&#10;&#10;AI 產生的內容可能不正確。">
            <a:extLst>
              <a:ext uri="{FF2B5EF4-FFF2-40B4-BE49-F238E27FC236}">
                <a16:creationId xmlns:a16="http://schemas.microsoft.com/office/drawing/2014/main" id="{F82435E4-DA05-338D-FEAE-5CF5A3A07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28" y="2072744"/>
            <a:ext cx="5149226" cy="386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40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A1448C6-DE03-B314-8F15-C4B7F5304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D49A0C79-5FDE-BBC5-4366-2FD852C3B4A4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Long-Term Fine-Tuning Over Weeks 1–8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616D4B0-1B6D-2704-0E06-C4791FD664C8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42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44061FF0-134A-EDB5-2CC4-A0AEE747ECAE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3089CCA-2A36-9208-12A9-64D970256F1F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Using 4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8F21AAA-4493-3113-5A70-BAED880E872F}"/>
              </a:ext>
            </a:extLst>
          </p:cNvPr>
          <p:cNvSpPr txBox="1"/>
          <p:nvPr/>
        </p:nvSpPr>
        <p:spPr>
          <a:xfrm>
            <a:off x="7769199" y="1080701"/>
            <a:ext cx="44334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問老師，我這邊在論文裡面 </a:t>
            </a:r>
            <a:r>
              <a:rPr lang="en-US" altLang="zh-TW" sz="1000" dirty="0"/>
              <a:t>0,1,2,3,4 </a:t>
            </a:r>
            <a:r>
              <a:rPr lang="en-US" altLang="zh-TW" sz="1000" dirty="0" err="1"/>
              <a:t>mcAP</a:t>
            </a:r>
            <a:r>
              <a:rPr lang="en-US" altLang="zh-TW" sz="1000" dirty="0"/>
              <a:t> </a:t>
            </a:r>
            <a:r>
              <a:rPr lang="zh-TW" altLang="en-US" sz="1000" dirty="0"/>
              <a:t>的 </a:t>
            </a:r>
            <a:r>
              <a:rPr lang="en-US" altLang="zh-TW" sz="1000" dirty="0"/>
              <a:t>model </a:t>
            </a:r>
            <a:r>
              <a:rPr lang="zh-TW" altLang="en-US" sz="1000" dirty="0"/>
              <a:t>都有做實驗，不過全部放到這張傑有點太多太雜，我想在這邊以</a:t>
            </a:r>
            <a:r>
              <a:rPr lang="en-US" altLang="zh-TW" sz="1000" dirty="0"/>
              <a:t>4mcAP</a:t>
            </a:r>
            <a:r>
              <a:rPr lang="zh-TW" altLang="en-US" sz="1000" dirty="0"/>
              <a:t>來解釋，並且其他的部分放在論文</a:t>
            </a:r>
            <a:r>
              <a:rPr lang="en-US" altLang="zh-TW" sz="1000" dirty="0"/>
              <a:t>appendix</a:t>
            </a:r>
            <a:r>
              <a:rPr lang="zh-TW" altLang="en-US" sz="1000" dirty="0"/>
              <a:t>，如何</a:t>
            </a:r>
            <a:r>
              <a:rPr lang="en-US" altLang="zh-TW" sz="1000" dirty="0"/>
              <a:t>?</a:t>
            </a:r>
            <a:endParaRPr lang="zh-TW" altLang="en-US" sz="1000" dirty="0"/>
          </a:p>
        </p:txBody>
      </p:sp>
      <p:pic>
        <p:nvPicPr>
          <p:cNvPr id="16" name="圖片 15" descr="一張含有 行, 圖表, 文字, 繪圖 的圖片&#10;&#10;AI 產生的內容可能不正確。">
            <a:extLst>
              <a:ext uri="{FF2B5EF4-FFF2-40B4-BE49-F238E27FC236}">
                <a16:creationId xmlns:a16="http://schemas.microsoft.com/office/drawing/2014/main" id="{4E49F53E-1876-B55C-DF37-FAA365BE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9" y="2221842"/>
            <a:ext cx="5688728" cy="3555455"/>
          </a:xfrm>
          <a:prstGeom prst="rect">
            <a:avLst/>
          </a:prstGeom>
        </p:spPr>
      </p:pic>
      <p:pic>
        <p:nvPicPr>
          <p:cNvPr id="18" name="圖片 17" descr="一張含有 行, 圖表, 文字, 繪圖 的圖片&#10;&#10;AI 產生的內容可能不正確。">
            <a:extLst>
              <a:ext uri="{FF2B5EF4-FFF2-40B4-BE49-F238E27FC236}">
                <a16:creationId xmlns:a16="http://schemas.microsoft.com/office/drawing/2014/main" id="{C8DFC9A2-E14C-7248-6CB2-B81793424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395" y="2221841"/>
            <a:ext cx="5688729" cy="355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12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08B6791-0687-2340-F3C5-2916DEDBA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CC4B70E3-7341-7BED-27E0-C98F74140A40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Comprehensive Analysis of Fine-Tuning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E1C8E07-9B3A-1847-6A01-73C2731EFEAE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43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7D9603E9-33ED-9668-16D0-77275F938DA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8" name="圖片 7" descr="一張含有 文字, 行, 圖表, 繪圖 的圖片&#10;&#10;AI 產生的內容可能不正確。">
            <a:extLst>
              <a:ext uri="{FF2B5EF4-FFF2-40B4-BE49-F238E27FC236}">
                <a16:creationId xmlns:a16="http://schemas.microsoft.com/office/drawing/2014/main" id="{E81CA43E-4921-EEA7-0C3D-1C39A012D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233" y="1983924"/>
            <a:ext cx="6097552" cy="381097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04CA232-5616-640C-9FE5-AFDEF0383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63" y="2492269"/>
            <a:ext cx="11123271" cy="279428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A6CD240-2127-9D73-008C-9B94608DFBD8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Across different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mcAPs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Scenarios using 2.5% new data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4822D2-8CBB-52C9-3C87-F047BE1702EE}"/>
              </a:ext>
            </a:extLst>
          </p:cNvPr>
          <p:cNvSpPr txBox="1"/>
          <p:nvPr/>
        </p:nvSpPr>
        <p:spPr>
          <a:xfrm>
            <a:off x="8453027" y="1495641"/>
            <a:ext cx="443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發現還沒有一個評估 </a:t>
            </a:r>
            <a:r>
              <a:rPr lang="en-US" altLang="zh-TW" sz="1000" dirty="0"/>
              <a:t>fine tune </a:t>
            </a:r>
            <a:r>
              <a:rPr lang="zh-TW" altLang="en-US" sz="1000" dirty="0"/>
              <a:t>效果的指標，接下還會補上，</a:t>
            </a:r>
            <a:endParaRPr lang="en-US" altLang="zh-TW" sz="1000" dirty="0"/>
          </a:p>
          <a:p>
            <a:r>
              <a:rPr lang="zh-TW" altLang="en-US" sz="1000" dirty="0"/>
              <a:t>用 沒有 </a:t>
            </a:r>
            <a:r>
              <a:rPr lang="en-US" altLang="zh-TW" sz="1000" dirty="0"/>
              <a:t>fine tune </a:t>
            </a:r>
            <a:r>
              <a:rPr lang="zh-TW" altLang="en-US" sz="1000" dirty="0"/>
              <a:t>的 </a:t>
            </a:r>
            <a:r>
              <a:rPr lang="en-US" altLang="zh-TW" sz="1000" dirty="0"/>
              <a:t>MDE</a:t>
            </a:r>
            <a:r>
              <a:rPr lang="zh-TW" altLang="en-US" sz="1000" dirty="0"/>
              <a:t> 和 </a:t>
            </a:r>
            <a:r>
              <a:rPr lang="en-US" altLang="zh-TW" sz="1000" dirty="0"/>
              <a:t>fine tune </a:t>
            </a:r>
            <a:r>
              <a:rPr lang="zh-TW" altLang="en-US" sz="1000" dirty="0"/>
              <a:t>過後的 </a:t>
            </a:r>
            <a:r>
              <a:rPr lang="en-US" altLang="zh-TW" sz="1000" dirty="0"/>
              <a:t>MDE </a:t>
            </a:r>
            <a:r>
              <a:rPr lang="zh-TW" altLang="en-US" sz="1000" dirty="0"/>
              <a:t>來做比較</a:t>
            </a:r>
            <a:endParaRPr lang="en-US" altLang="zh-TW" sz="1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DE00312-295C-F918-BA77-051240938494}"/>
              </a:ext>
            </a:extLst>
          </p:cNvPr>
          <p:cNvSpPr txBox="1"/>
          <p:nvPr/>
        </p:nvSpPr>
        <p:spPr>
          <a:xfrm>
            <a:off x="5248769" y="5960525"/>
            <a:ext cx="44334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問老師，這邊我是否需要一個表個把折線圖上每個點都記錄下來，而不是只有最後 第 </a:t>
            </a:r>
            <a:r>
              <a:rPr lang="en-US" altLang="zh-TW" sz="1000" dirty="0"/>
              <a:t>8 </a:t>
            </a:r>
            <a:r>
              <a:rPr lang="zh-TW" altLang="en-US" sz="1000" dirty="0"/>
              <a:t>周的資料</a:t>
            </a:r>
            <a:endParaRPr lang="en-US" altLang="zh-TW" sz="1000" dirty="0"/>
          </a:p>
          <a:p>
            <a:r>
              <a:rPr lang="zh-TW" altLang="en-US" sz="1000" dirty="0"/>
              <a:t>問老師，這邊我只有呈現</a:t>
            </a:r>
            <a:r>
              <a:rPr lang="en-US" altLang="zh-TW" sz="1000" dirty="0"/>
              <a:t>0 ~ 4 </a:t>
            </a:r>
            <a:r>
              <a:rPr lang="en-US" altLang="zh-TW" sz="1000" dirty="0" err="1"/>
              <a:t>mcAP</a:t>
            </a:r>
            <a:r>
              <a:rPr lang="en-US" altLang="zh-TW" sz="1000" dirty="0"/>
              <a:t> model </a:t>
            </a:r>
            <a:r>
              <a:rPr lang="zh-TW" altLang="en-US" sz="1000" dirty="0"/>
              <a:t>在 </a:t>
            </a:r>
            <a:r>
              <a:rPr lang="en-US" altLang="zh-TW" sz="1000" dirty="0"/>
              <a:t>2.5%</a:t>
            </a:r>
            <a:r>
              <a:rPr lang="zh-TW" altLang="en-US" sz="1000" dirty="0"/>
              <a:t>情況下的圖表，是否需要把其他的資料量也都這樣詳細分析</a:t>
            </a:r>
            <a:r>
              <a:rPr lang="en-US" altLang="zh-TW" sz="1000" dirty="0"/>
              <a:t>? </a:t>
            </a:r>
            <a:r>
              <a:rPr lang="zh-TW" altLang="en-US" sz="1000" dirty="0"/>
              <a:t>我怕論文篇幅佔太多，或許也放在 </a:t>
            </a:r>
            <a:r>
              <a:rPr lang="en-US" altLang="zh-TW" sz="1000" dirty="0"/>
              <a:t>Appendix ?</a:t>
            </a:r>
          </a:p>
        </p:txBody>
      </p:sp>
    </p:spTree>
    <p:extLst>
      <p:ext uri="{BB962C8B-B14F-4D97-AF65-F5344CB8AC3E}">
        <p14:creationId xmlns:p14="http://schemas.microsoft.com/office/powerpoint/2010/main" val="52850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9D68B61-609F-B039-66CB-9392AAFDF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11B1448-49CB-ECDC-90CE-5FC9D96A6390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Impact of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Selection: Best vs. Worst Case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37F755-9855-A410-B3B1-1FF542B7E9C1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44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67966284-5817-A7FC-93E5-7D31598430C5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5866F73-6814-D43A-6270-84956C59D0CC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Comparison between  2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(best) &amp; 2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(worst)</a:t>
            </a:r>
          </a:p>
        </p:txBody>
      </p:sp>
      <p:pic>
        <p:nvPicPr>
          <p:cNvPr id="5" name="圖片 4" descr="一張含有 行, 圖表, 繪圖, 文字 的圖片&#10;&#10;AI 產生的內容可能不正確。">
            <a:extLst>
              <a:ext uri="{FF2B5EF4-FFF2-40B4-BE49-F238E27FC236}">
                <a16:creationId xmlns:a16="http://schemas.microsoft.com/office/drawing/2014/main" id="{0C685073-0898-354D-5263-A8C2A6708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2280212"/>
            <a:ext cx="6486653" cy="3891992"/>
          </a:xfrm>
          <a:prstGeom prst="rect">
            <a:avLst/>
          </a:prstGeom>
        </p:spPr>
      </p:pic>
      <p:pic>
        <p:nvPicPr>
          <p:cNvPr id="20" name="圖片 19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FB2874D0-AFF4-7FE5-A6EF-BA35F9D9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203" y="2280212"/>
            <a:ext cx="5184518" cy="38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36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036D569-E4AF-18A5-C767-B7AF8007C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2E487B99-FACA-1860-63E4-F83D62B9716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Performance Analysis of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endParaRPr lang="en-US" altLang="zh-TW" sz="3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4E711E8-CE52-9A72-DF5C-599BE76D6DD4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45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D4553E77-9F0D-B7CF-3F14-000A447AEAFC}"/>
              </a:ext>
            </a:extLst>
          </p:cNvPr>
          <p:cNvSpPr/>
          <p:nvPr/>
        </p:nvSpPr>
        <p:spPr>
          <a:xfrm>
            <a:off x="543528" y="6168600"/>
            <a:ext cx="3328000" cy="689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1B3B076-07E3-D95B-CCB3-88617474DC04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Data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6FB222B-90D5-9971-432F-49079145445A}"/>
              </a:ext>
            </a:extLst>
          </p:cNvPr>
          <p:cNvSpPr txBox="1"/>
          <p:nvPr/>
        </p:nvSpPr>
        <p:spPr>
          <a:xfrm>
            <a:off x="3048964" y="1533084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mcAP</a:t>
            </a:r>
            <a:r>
              <a:rPr lang="en-US" altLang="zh-TW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best</a:t>
            </a:r>
            <a:r>
              <a:rPr lang="en-US" altLang="zh-TW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scenario </a:t>
            </a:r>
            <a:r>
              <a:rPr lang="en-US" altLang="zh-TW" sz="2000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example</a:t>
            </a:r>
            <a:endParaRPr lang="zh-TW" altLang="en-US" sz="2000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EB8B2D46-BA13-E1FA-1C1C-EC2562DC4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769274"/>
              </p:ext>
            </p:extLst>
          </p:nvPr>
        </p:nvGraphicFramePr>
        <p:xfrm>
          <a:off x="1997276" y="3133406"/>
          <a:ext cx="6716396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330">
                  <a:extLst>
                    <a:ext uri="{9D8B030D-6E8A-4147-A177-3AD203B41FA5}">
                      <a16:colId xmlns:a16="http://schemas.microsoft.com/office/drawing/2014/main" val="3793782637"/>
                    </a:ext>
                  </a:extLst>
                </a:gridCol>
                <a:gridCol w="1751330">
                  <a:extLst>
                    <a:ext uri="{9D8B030D-6E8A-4147-A177-3AD203B41FA5}">
                      <a16:colId xmlns:a16="http://schemas.microsoft.com/office/drawing/2014/main" val="3317803529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1341832979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1348441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AP1_Distance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AP4_Distance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AP1_StdDev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AP4_StdDev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9441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88946E7-5B7D-A070-2892-EFF92C4DC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051261"/>
              </p:ext>
            </p:extLst>
          </p:nvPr>
        </p:nvGraphicFramePr>
        <p:xfrm>
          <a:off x="1997276" y="2499724"/>
          <a:ext cx="516382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55">
                  <a:extLst>
                    <a:ext uri="{9D8B030D-6E8A-4147-A177-3AD203B41FA5}">
                      <a16:colId xmlns:a16="http://schemas.microsoft.com/office/drawing/2014/main" val="149410091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401337497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487656670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1629060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AP2_Rssi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AP3_Rssi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24918"/>
                  </a:ext>
                </a:extLst>
              </a:tr>
            </a:tbl>
          </a:graphicData>
        </a:graphic>
      </p:graphicFrame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C34A930-CF26-9F4B-72BF-4E33EB03A6C7}"/>
              </a:ext>
            </a:extLst>
          </p:cNvPr>
          <p:cNvSpPr/>
          <p:nvPr/>
        </p:nvSpPr>
        <p:spPr>
          <a:xfrm>
            <a:off x="1297709" y="187554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 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8F09EEB-BEF8-023D-943D-E51BA40A2E1D}"/>
              </a:ext>
            </a:extLst>
          </p:cNvPr>
          <p:cNvSpPr/>
          <p:nvPr/>
        </p:nvSpPr>
        <p:spPr>
          <a:xfrm>
            <a:off x="1297709" y="3807997"/>
            <a:ext cx="165383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964C4EE9-383F-9B39-CD8D-A25EBA46D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355663"/>
              </p:ext>
            </p:extLst>
          </p:nvPr>
        </p:nvGraphicFramePr>
        <p:xfrm>
          <a:off x="1997276" y="5075361"/>
          <a:ext cx="6716396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330">
                  <a:extLst>
                    <a:ext uri="{9D8B030D-6E8A-4147-A177-3AD203B41FA5}">
                      <a16:colId xmlns:a16="http://schemas.microsoft.com/office/drawing/2014/main" val="3793782637"/>
                    </a:ext>
                  </a:extLst>
                </a:gridCol>
                <a:gridCol w="1751330">
                  <a:extLst>
                    <a:ext uri="{9D8B030D-6E8A-4147-A177-3AD203B41FA5}">
                      <a16:colId xmlns:a16="http://schemas.microsoft.com/office/drawing/2014/main" val="3317803529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1341832979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1348441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AP1_Distance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AP4_Distance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AP1_StdDev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AP4_StdDev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39441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3CADF18-0766-D8B3-4DFF-F8CD83CC6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458135"/>
              </p:ext>
            </p:extLst>
          </p:nvPr>
        </p:nvGraphicFramePr>
        <p:xfrm>
          <a:off x="1997276" y="4441679"/>
          <a:ext cx="5163820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0955">
                  <a:extLst>
                    <a:ext uri="{9D8B030D-6E8A-4147-A177-3AD203B41FA5}">
                      <a16:colId xmlns:a16="http://schemas.microsoft.com/office/drawing/2014/main" val="149410091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4013374977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2487656670"/>
                    </a:ext>
                  </a:extLst>
                </a:gridCol>
                <a:gridCol w="1290955">
                  <a:extLst>
                    <a:ext uri="{9D8B030D-6E8A-4147-A177-3AD203B41FA5}">
                      <a16:colId xmlns:a16="http://schemas.microsoft.com/office/drawing/2014/main" val="1629060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AP1_Rssi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AP2_Rssi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AP3_Rssi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AP4_Rssi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24918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6EAC2156-8035-EC36-51B7-C54533C58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886291"/>
              </p:ext>
            </p:extLst>
          </p:nvPr>
        </p:nvGraphicFramePr>
        <p:xfrm>
          <a:off x="1997276" y="5645036"/>
          <a:ext cx="5715636" cy="37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7818">
                  <a:extLst>
                    <a:ext uri="{9D8B030D-6E8A-4147-A177-3AD203B41FA5}">
                      <a16:colId xmlns:a16="http://schemas.microsoft.com/office/drawing/2014/main" val="149410091"/>
                    </a:ext>
                  </a:extLst>
                </a:gridCol>
                <a:gridCol w="2857818">
                  <a:extLst>
                    <a:ext uri="{9D8B030D-6E8A-4147-A177-3AD203B41FA5}">
                      <a16:colId xmlns:a16="http://schemas.microsoft.com/office/drawing/2014/main" val="4013374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AP2_Distance_predicted</a:t>
                      </a:r>
                      <a:endParaRPr lang="zh-TW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AP3_Distance_predicted</a:t>
                      </a:r>
                      <a:endParaRPr lang="zh-TW" altLang="en-US" b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24918"/>
                  </a:ext>
                </a:extLst>
              </a:tr>
            </a:tbl>
          </a:graphicData>
        </a:graphic>
      </p:graphicFrame>
      <p:sp>
        <p:nvSpPr>
          <p:cNvPr id="19" name="加號 18">
            <a:extLst>
              <a:ext uri="{FF2B5EF4-FFF2-40B4-BE49-F238E27FC236}">
                <a16:creationId xmlns:a16="http://schemas.microsoft.com/office/drawing/2014/main" id="{ADF06C47-BE87-FADA-A7BB-D2BD29C17872}"/>
              </a:ext>
            </a:extLst>
          </p:cNvPr>
          <p:cNvSpPr/>
          <p:nvPr/>
        </p:nvSpPr>
        <p:spPr>
          <a:xfrm>
            <a:off x="1573540" y="5687252"/>
            <a:ext cx="288023" cy="291552"/>
          </a:xfrm>
          <a:prstGeom prst="mathPlus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0398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3C985114-A874-AF27-7233-6CEA9D6D8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D9A5AF2-AE55-1EAF-BC9B-3858FE46ACD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v.s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7B38EFE-26E4-8DCB-43EC-35CB38CC1B6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46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0043632F-A4BB-9659-EC1C-7FC4A3FA44C2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7" name="圖片 6" descr="一張含有 文字, 螢幕擷取畫面, 圖表, 數字 的圖片&#10;&#10;AI 產生的內容可能不正確。">
            <a:extLst>
              <a:ext uri="{FF2B5EF4-FFF2-40B4-BE49-F238E27FC236}">
                <a16:creationId xmlns:a16="http://schemas.microsoft.com/office/drawing/2014/main" id="{CF78E976-52B0-4FC2-31C5-C611B87DC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8" y="1754772"/>
            <a:ext cx="5401944" cy="4051458"/>
          </a:xfrm>
          <a:prstGeom prst="rect">
            <a:avLst/>
          </a:prstGeom>
        </p:spPr>
      </p:pic>
      <p:pic>
        <p:nvPicPr>
          <p:cNvPr id="9" name="圖片 8" descr="一張含有 文字, 螢幕擷取畫面, 圖表, 數字 的圖片&#10;&#10;AI 產生的內容可能不正確。">
            <a:extLst>
              <a:ext uri="{FF2B5EF4-FFF2-40B4-BE49-F238E27FC236}">
                <a16:creationId xmlns:a16="http://schemas.microsoft.com/office/drawing/2014/main" id="{83B35289-C146-5273-E0E5-660630366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97" y="1754772"/>
            <a:ext cx="5401944" cy="405145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203C181-FEE8-F213-0B28-5C09D4C743CE}"/>
              </a:ext>
            </a:extLst>
          </p:cNvPr>
          <p:cNvSpPr txBox="1"/>
          <p:nvPr/>
        </p:nvSpPr>
        <p:spPr>
          <a:xfrm>
            <a:off x="920617" y="1066529"/>
            <a:ext cx="1035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(best), 2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(worst), 1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(best), 1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(worst), 4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08664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E1B19E2-B637-6F3B-E967-2366DE0A6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C64235-8506-B96B-13B1-754E294912D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v.s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DNN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32C68A-46D0-5C6E-1AFA-605EA0DB635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47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00DD2DB1-8B25-284F-7AA0-3E4E5370FEB0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6FD8B49-EB4B-0613-5043-3C2BC414504F}"/>
              </a:ext>
            </a:extLst>
          </p:cNvPr>
          <p:cNvSpPr txBox="1"/>
          <p:nvPr/>
        </p:nvSpPr>
        <p:spPr>
          <a:xfrm>
            <a:off x="920617" y="1066529"/>
            <a:ext cx="1035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Stability Comparison under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</a:t>
            </a:r>
          </a:p>
        </p:txBody>
      </p:sp>
      <p:pic>
        <p:nvPicPr>
          <p:cNvPr id="13" name="圖片 12" descr="一張含有 行, 圖表, 繪圖, 文字 的圖片&#10;&#10;AI 產生的內容可能不正確。">
            <a:extLst>
              <a:ext uri="{FF2B5EF4-FFF2-40B4-BE49-F238E27FC236}">
                <a16:creationId xmlns:a16="http://schemas.microsoft.com/office/drawing/2014/main" id="{27EB7FA9-D787-DC53-2879-1CE1AF1B0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4" y="1854076"/>
            <a:ext cx="5879949" cy="3527969"/>
          </a:xfrm>
          <a:prstGeom prst="rect">
            <a:avLst/>
          </a:prstGeom>
        </p:spPr>
      </p:pic>
      <p:pic>
        <p:nvPicPr>
          <p:cNvPr id="15" name="圖片 14" descr="一張含有 行, 圖表, 文字, 繪圖 的圖片&#10;&#10;AI 產生的內容可能不正確。">
            <a:extLst>
              <a:ext uri="{FF2B5EF4-FFF2-40B4-BE49-F238E27FC236}">
                <a16:creationId xmlns:a16="http://schemas.microsoft.com/office/drawing/2014/main" id="{978C6109-BF6F-8725-A042-C27A5B9E6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28" y="1854076"/>
            <a:ext cx="5879949" cy="352797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B3F72DF9-0CD4-BC39-5FCF-4B5DEE41F65A}"/>
              </a:ext>
            </a:extLst>
          </p:cNvPr>
          <p:cNvSpPr txBox="1"/>
          <p:nvPr/>
        </p:nvSpPr>
        <p:spPr>
          <a:xfrm>
            <a:off x="1733370" y="5523261"/>
            <a:ext cx="2775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(Best) Scenario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9CD763-EEE5-D083-B81B-00ECF8D5A45A}"/>
              </a:ext>
            </a:extLst>
          </p:cNvPr>
          <p:cNvSpPr txBox="1"/>
          <p:nvPr/>
        </p:nvSpPr>
        <p:spPr>
          <a:xfrm>
            <a:off x="7682775" y="5523261"/>
            <a:ext cx="2775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2 </a:t>
            </a:r>
            <a:r>
              <a:rPr lang="en-US" altLang="zh-TW" dirty="0" err="1"/>
              <a:t>mcAP</a:t>
            </a:r>
            <a:r>
              <a:rPr lang="en-US" altLang="zh-TW" dirty="0"/>
              <a:t> (Worst) Scenario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704B87B-E437-CE93-FD04-C981F7C509A5}"/>
              </a:ext>
            </a:extLst>
          </p:cNvPr>
          <p:cNvSpPr txBox="1"/>
          <p:nvPr/>
        </p:nvSpPr>
        <p:spPr>
          <a:xfrm>
            <a:off x="5813077" y="6171307"/>
            <a:ext cx="4433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問老師，這邊是否要在論文附上 </a:t>
            </a:r>
            <a:r>
              <a:rPr lang="en-US" altLang="zh-TW" sz="1000" dirty="0"/>
              <a:t>Table?</a:t>
            </a:r>
          </a:p>
          <a:p>
            <a:r>
              <a:rPr lang="zh-TW" altLang="en-US" sz="1000" dirty="0"/>
              <a:t>然後這邊只有做 </a:t>
            </a:r>
            <a:r>
              <a:rPr lang="en-US" altLang="zh-TW" sz="1000" dirty="0"/>
              <a:t>2 </a:t>
            </a:r>
            <a:r>
              <a:rPr lang="en-US" altLang="zh-TW" sz="1000" dirty="0" err="1"/>
              <a:t>mcAP</a:t>
            </a:r>
            <a:r>
              <a:rPr lang="en-US" altLang="zh-TW" sz="1000" dirty="0"/>
              <a:t> </a:t>
            </a:r>
            <a:r>
              <a:rPr lang="zh-TW" altLang="en-US" sz="1000" dirty="0"/>
              <a:t>的比較，是否有需要把 </a:t>
            </a:r>
            <a:r>
              <a:rPr lang="en-US" altLang="zh-TW" sz="1000" dirty="0"/>
              <a:t>1 </a:t>
            </a:r>
            <a:r>
              <a:rPr lang="en-US" altLang="zh-TW" sz="1000" dirty="0" err="1"/>
              <a:t>mcAP</a:t>
            </a:r>
            <a:r>
              <a:rPr lang="en-US" altLang="zh-TW" sz="1000" dirty="0"/>
              <a:t> </a:t>
            </a:r>
            <a:r>
              <a:rPr lang="zh-TW" altLang="en-US" sz="1000" dirty="0"/>
              <a:t>的比較也附上</a:t>
            </a:r>
            <a:r>
              <a:rPr lang="en-US" altLang="zh-TW" sz="1000" dirty="0"/>
              <a:t>?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22977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475;p49">
            <a:extLst>
              <a:ext uri="{FF2B5EF4-FFF2-40B4-BE49-F238E27FC236}">
                <a16:creationId xmlns:a16="http://schemas.microsoft.com/office/drawing/2014/main" id="{F9F9883C-3E7F-D1DE-29F3-59700674F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575" y="2905814"/>
            <a:ext cx="10497976" cy="141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Thanks for Listening!</a:t>
            </a:r>
            <a:endParaRPr sz="5000" dirty="0"/>
          </a:p>
        </p:txBody>
      </p:sp>
      <p:pic>
        <p:nvPicPr>
          <p:cNvPr id="10" name="Google Shape;546;p55">
            <a:extLst>
              <a:ext uri="{FF2B5EF4-FFF2-40B4-BE49-F238E27FC236}">
                <a16:creationId xmlns:a16="http://schemas.microsoft.com/office/drawing/2014/main" id="{F840C96A-1E3F-686B-EBF7-83808B206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7295745" y="1593217"/>
            <a:ext cx="4786008" cy="3671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0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806551-DFED-64C4-8873-90BBD9315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28C475B0-7D36-1D4D-5264-2F01A5FB0ED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9ED6CAE-5AF0-DD9F-64F0-B35E6F670D8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 Indoor Positioning Systems (IPS)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Matter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A94B70-DE10-F4A2-A462-976908A4BB28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" name="Google Shape;8455;p62">
            <a:extLst>
              <a:ext uri="{FF2B5EF4-FFF2-40B4-BE49-F238E27FC236}">
                <a16:creationId xmlns:a16="http://schemas.microsoft.com/office/drawing/2014/main" id="{C4879F45-FE30-84CE-09A3-71046BBDA2B6}"/>
              </a:ext>
            </a:extLst>
          </p:cNvPr>
          <p:cNvSpPr/>
          <p:nvPr/>
        </p:nvSpPr>
        <p:spPr>
          <a:xfrm>
            <a:off x="4634327" y="2849663"/>
            <a:ext cx="2803432" cy="26434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629;p68">
            <a:extLst>
              <a:ext uri="{FF2B5EF4-FFF2-40B4-BE49-F238E27FC236}">
                <a16:creationId xmlns:a16="http://schemas.microsoft.com/office/drawing/2014/main" id="{777A0AE8-B1B9-52B5-26F6-62C758834834}"/>
              </a:ext>
            </a:extLst>
          </p:cNvPr>
          <p:cNvGrpSpPr/>
          <p:nvPr/>
        </p:nvGrpSpPr>
        <p:grpSpPr>
          <a:xfrm>
            <a:off x="1150886" y="3914192"/>
            <a:ext cx="1391120" cy="1356195"/>
            <a:chOff x="7957483" y="3350848"/>
            <a:chExt cx="357387" cy="357387"/>
          </a:xfrm>
        </p:grpSpPr>
        <p:sp>
          <p:nvSpPr>
            <p:cNvPr id="9" name="Google Shape;11630;p68">
              <a:extLst>
                <a:ext uri="{FF2B5EF4-FFF2-40B4-BE49-F238E27FC236}">
                  <a16:creationId xmlns:a16="http://schemas.microsoft.com/office/drawing/2014/main" id="{0EFB6882-AE74-0155-9051-546711571D1B}"/>
                </a:ext>
              </a:extLst>
            </p:cNvPr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31;p68">
              <a:extLst>
                <a:ext uri="{FF2B5EF4-FFF2-40B4-BE49-F238E27FC236}">
                  <a16:creationId xmlns:a16="http://schemas.microsoft.com/office/drawing/2014/main" id="{C90D1D83-354B-56EE-9266-36C16277A1C3}"/>
                </a:ext>
              </a:extLst>
            </p:cNvPr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32;p68">
              <a:extLst>
                <a:ext uri="{FF2B5EF4-FFF2-40B4-BE49-F238E27FC236}">
                  <a16:creationId xmlns:a16="http://schemas.microsoft.com/office/drawing/2014/main" id="{A06CA1DF-2E0B-C1FA-8E4D-0AE2CE733106}"/>
                </a:ext>
              </a:extLst>
            </p:cNvPr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50F5C0-280E-1D1F-868D-537F71F368CA}"/>
              </a:ext>
            </a:extLst>
          </p:cNvPr>
          <p:cNvSpPr txBox="1"/>
          <p:nvPr/>
        </p:nvSpPr>
        <p:spPr>
          <a:xfrm>
            <a:off x="4462935" y="2107808"/>
            <a:ext cx="314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537B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Indoor environments</a:t>
            </a:r>
            <a:endParaRPr lang="zh-TW" altLang="en-US" sz="2000" b="1" dirty="0">
              <a:solidFill>
                <a:srgbClr val="537B8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形 13" descr="衛星 外框">
            <a:extLst>
              <a:ext uri="{FF2B5EF4-FFF2-40B4-BE49-F238E27FC236}">
                <a16:creationId xmlns:a16="http://schemas.microsoft.com/office/drawing/2014/main" id="{132E6B63-34F2-22C3-63A2-756B6DA29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708" y="2634686"/>
            <a:ext cx="1097477" cy="109747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8B80CD-1082-98D3-B4BF-C1BCFCE4531E}"/>
              </a:ext>
            </a:extLst>
          </p:cNvPr>
          <p:cNvSpPr txBox="1"/>
          <p:nvPr/>
        </p:nvSpPr>
        <p:spPr>
          <a:xfrm>
            <a:off x="1297709" y="2101413"/>
            <a:ext cx="109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537B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GNSS</a:t>
            </a:r>
            <a:endParaRPr lang="zh-TW" altLang="en-US" b="1" dirty="0">
              <a:solidFill>
                <a:srgbClr val="537B8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322F2042-7E3B-22A7-F419-010A7EFDEBA2}"/>
              </a:ext>
            </a:extLst>
          </p:cNvPr>
          <p:cNvSpPr/>
          <p:nvPr/>
        </p:nvSpPr>
        <p:spPr>
          <a:xfrm>
            <a:off x="2983033" y="4013133"/>
            <a:ext cx="1209964" cy="341750"/>
          </a:xfrm>
          <a:custGeom>
            <a:avLst/>
            <a:gdLst>
              <a:gd name="connsiteX0" fmla="*/ 0 w 1209964"/>
              <a:gd name="connsiteY0" fmla="*/ 341750 h 341750"/>
              <a:gd name="connsiteX1" fmla="*/ 314037 w 1209964"/>
              <a:gd name="connsiteY1" fmla="*/ 5 h 341750"/>
              <a:gd name="connsiteX2" fmla="*/ 757382 w 1209964"/>
              <a:gd name="connsiteY2" fmla="*/ 332514 h 341750"/>
              <a:gd name="connsiteX3" fmla="*/ 1209964 w 1209964"/>
              <a:gd name="connsiteY3" fmla="*/ 46187 h 34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964" h="341750">
                <a:moveTo>
                  <a:pt x="0" y="341750"/>
                </a:moveTo>
                <a:cubicBezTo>
                  <a:pt x="93903" y="171647"/>
                  <a:pt x="187807" y="1544"/>
                  <a:pt x="314037" y="5"/>
                </a:cubicBezTo>
                <a:cubicBezTo>
                  <a:pt x="440267" y="-1534"/>
                  <a:pt x="608061" y="324817"/>
                  <a:pt x="757382" y="332514"/>
                </a:cubicBezTo>
                <a:cubicBezTo>
                  <a:pt x="906703" y="340211"/>
                  <a:pt x="1058333" y="193199"/>
                  <a:pt x="1209964" y="4618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E43366D-292F-A99D-39E3-E59F97954139}"/>
              </a:ext>
            </a:extLst>
          </p:cNvPr>
          <p:cNvSpPr/>
          <p:nvPr/>
        </p:nvSpPr>
        <p:spPr>
          <a:xfrm>
            <a:off x="2943194" y="4319228"/>
            <a:ext cx="92364" cy="992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56533A68-FDFA-EC5F-AF26-62F5918F69CD}"/>
              </a:ext>
            </a:extLst>
          </p:cNvPr>
          <p:cNvSpPr/>
          <p:nvPr/>
        </p:nvSpPr>
        <p:spPr>
          <a:xfrm>
            <a:off x="4159462" y="4013133"/>
            <a:ext cx="92364" cy="992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oogle Shape;8452;p62">
            <a:extLst>
              <a:ext uri="{FF2B5EF4-FFF2-40B4-BE49-F238E27FC236}">
                <a16:creationId xmlns:a16="http://schemas.microsoft.com/office/drawing/2014/main" id="{A986A31A-1EDF-93A8-DCAA-C9762E87092B}"/>
              </a:ext>
            </a:extLst>
          </p:cNvPr>
          <p:cNvGrpSpPr/>
          <p:nvPr/>
        </p:nvGrpSpPr>
        <p:grpSpPr>
          <a:xfrm>
            <a:off x="3348747" y="3992748"/>
            <a:ext cx="500471" cy="461701"/>
            <a:chOff x="5779408" y="3699191"/>
            <a:chExt cx="317645" cy="318757"/>
          </a:xfrm>
          <a:solidFill>
            <a:srgbClr val="C00000"/>
          </a:solidFill>
        </p:grpSpPr>
        <p:sp>
          <p:nvSpPr>
            <p:cNvPr id="49" name="Google Shape;8453;p62">
              <a:extLst>
                <a:ext uri="{FF2B5EF4-FFF2-40B4-BE49-F238E27FC236}">
                  <a16:creationId xmlns:a16="http://schemas.microsoft.com/office/drawing/2014/main" id="{CF44BEA6-3040-D4B1-CA4C-BE292B25298B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54;p62">
              <a:extLst>
                <a:ext uri="{FF2B5EF4-FFF2-40B4-BE49-F238E27FC236}">
                  <a16:creationId xmlns:a16="http://schemas.microsoft.com/office/drawing/2014/main" id="{E0D3F54E-658E-0C68-3AA9-132C153C1247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圖形 57" descr="建築物 外框">
            <a:extLst>
              <a:ext uri="{FF2B5EF4-FFF2-40B4-BE49-F238E27FC236}">
                <a16:creationId xmlns:a16="http://schemas.microsoft.com/office/drawing/2014/main" id="{B09E277F-BA96-7FF6-3D3B-37400F9EA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8956" y="3429000"/>
            <a:ext cx="1320800" cy="1320800"/>
          </a:xfrm>
          <a:prstGeom prst="rect">
            <a:avLst/>
          </a:prstGeom>
        </p:spPr>
      </p:pic>
      <p:pic>
        <p:nvPicPr>
          <p:cNvPr id="60" name="圖形 59" descr="迷宮 外框">
            <a:extLst>
              <a:ext uri="{FF2B5EF4-FFF2-40B4-BE49-F238E27FC236}">
                <a16:creationId xmlns:a16="http://schemas.microsoft.com/office/drawing/2014/main" id="{66E43845-26E1-5DFA-1308-E741330A8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9756" y="3563966"/>
            <a:ext cx="1127335" cy="112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8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2E1D515-A482-2D4C-E40F-403F529C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767E3D7-9F15-DCF7-9704-A42CAE89E4EC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7D165C-AA3E-42E4-ADDB-7726E16F6FF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Fingerprint-Based IPS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310C16-0311-8CF4-C660-219C1CC80416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5" name="圖形 4" descr="指紋 外框">
            <a:extLst>
              <a:ext uri="{FF2B5EF4-FFF2-40B4-BE49-F238E27FC236}">
                <a16:creationId xmlns:a16="http://schemas.microsoft.com/office/drawing/2014/main" id="{4E75EFCE-67EF-3099-9239-3A005EC7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55" y="3554285"/>
            <a:ext cx="1005528" cy="100552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AA00B50-F831-64F6-7540-02BAAA8AD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372" y="1361562"/>
            <a:ext cx="914400" cy="914400"/>
          </a:xfrm>
          <a:prstGeom prst="rect">
            <a:avLst/>
          </a:prstGeom>
        </p:spPr>
      </p:pic>
      <p:pic>
        <p:nvPicPr>
          <p:cNvPr id="19" name="圖片 18" descr="一張含有 圓形, 圖形, 鮮豔, 創造力 的圖片&#10;&#10;AI 產生的內容可能不正確。">
            <a:extLst>
              <a:ext uri="{FF2B5EF4-FFF2-40B4-BE49-F238E27FC236}">
                <a16:creationId xmlns:a16="http://schemas.microsoft.com/office/drawing/2014/main" id="{3AC6E3E5-A9EA-4318-3BB9-0B5EE4B4F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96" y="2532947"/>
            <a:ext cx="972552" cy="972552"/>
          </a:xfrm>
          <a:prstGeom prst="rect">
            <a:avLst/>
          </a:prstGeom>
        </p:spPr>
      </p:pic>
      <p:pic>
        <p:nvPicPr>
          <p:cNvPr id="21" name="圖片 20" descr="一張含有 圖形, 黑色, 字型, 標誌 的圖片&#10;&#10;AI 產生的內容可能不正確。">
            <a:extLst>
              <a:ext uri="{FF2B5EF4-FFF2-40B4-BE49-F238E27FC236}">
                <a16:creationId xmlns:a16="http://schemas.microsoft.com/office/drawing/2014/main" id="{DA4FC2C8-D010-4994-7964-EA2F26A50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7" y="3449199"/>
            <a:ext cx="2612150" cy="1589690"/>
          </a:xfrm>
          <a:prstGeom prst="rect">
            <a:avLst/>
          </a:prstGeom>
        </p:spPr>
      </p:pic>
      <p:pic>
        <p:nvPicPr>
          <p:cNvPr id="23" name="圖片 22" descr="一張含有 圖形, 標誌, 字型, 螢幕擷取畫面 的圖片&#10;&#10;AI 產生的內容可能不正確。">
            <a:extLst>
              <a:ext uri="{FF2B5EF4-FFF2-40B4-BE49-F238E27FC236}">
                <a16:creationId xmlns:a16="http://schemas.microsoft.com/office/drawing/2014/main" id="{03D91CC9-641D-DB01-0AF8-BE5C34205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76" y="5070849"/>
            <a:ext cx="918072" cy="914399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0CF9B72-BFAC-CE75-9C6D-027499D4CD31}"/>
              </a:ext>
            </a:extLst>
          </p:cNvPr>
          <p:cNvCxnSpPr/>
          <p:nvPr/>
        </p:nvCxnSpPr>
        <p:spPr>
          <a:xfrm>
            <a:off x="3129280" y="1473322"/>
            <a:ext cx="0" cy="4378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7EDD6B25-7A87-DC20-D519-C9C8BF15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38" y="2432508"/>
            <a:ext cx="1005528" cy="1005528"/>
          </a:xfrm>
          <a:prstGeom prst="rect">
            <a:avLst/>
          </a:prstGeom>
        </p:spPr>
      </p:pic>
      <p:pic>
        <p:nvPicPr>
          <p:cNvPr id="34" name="圖片 33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0B7F2B2C-1EB3-951F-22CD-4D39799E0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03" y="3797790"/>
            <a:ext cx="1005528" cy="1005528"/>
          </a:xfrm>
          <a:prstGeom prst="rect">
            <a:avLst/>
          </a:prstGeom>
        </p:spPr>
      </p:pic>
      <p:pic>
        <p:nvPicPr>
          <p:cNvPr id="35" name="圖片 34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C84D03C9-F525-D084-ADC1-08B62E0239C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84" y="4796840"/>
            <a:ext cx="1005528" cy="1005528"/>
          </a:xfrm>
          <a:prstGeom prst="rect">
            <a:avLst/>
          </a:prstGeom>
        </p:spPr>
      </p:pic>
      <p:pic>
        <p:nvPicPr>
          <p:cNvPr id="36" name="圖片 35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07C739CB-07F5-230A-BFDE-DCB116E1405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63" y="3552235"/>
            <a:ext cx="1005528" cy="1005528"/>
          </a:xfrm>
          <a:prstGeom prst="rect">
            <a:avLst/>
          </a:prstGeom>
        </p:spPr>
      </p:pic>
      <p:pic>
        <p:nvPicPr>
          <p:cNvPr id="38" name="圖形 37" descr="有圖釘的地圖 外框">
            <a:extLst>
              <a:ext uri="{FF2B5EF4-FFF2-40B4-BE49-F238E27FC236}">
                <a16:creationId xmlns:a16="http://schemas.microsoft.com/office/drawing/2014/main" id="{82E4CB9B-BBDB-F184-C063-BC138D2B8B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78404" y="2690379"/>
            <a:ext cx="2214821" cy="2214821"/>
          </a:xfrm>
          <a:prstGeom prst="rect">
            <a:avLst/>
          </a:prstGeom>
        </p:spPr>
      </p:pic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EFCC82A-9A9C-0250-266F-0D8FFF06D222}"/>
              </a:ext>
            </a:extLst>
          </p:cNvPr>
          <p:cNvSpPr/>
          <p:nvPr/>
        </p:nvSpPr>
        <p:spPr>
          <a:xfrm>
            <a:off x="9460708" y="3271657"/>
            <a:ext cx="2314732" cy="1052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Localization </a:t>
            </a:r>
          </a:p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805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EACBE9A-C5E8-909E-9349-AD0967DAA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3E2076A4-1CE0-98B0-1E62-945B06AA5AE5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4EB14C4-E785-4A6E-B7D1-C997EE6BAA3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 Time Measurement (FTM) in IPS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982061-4082-546A-73B3-3B933A42D0AA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831914-1B0D-8821-F237-F5CEBA7F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09" y="3642451"/>
            <a:ext cx="1300175" cy="13001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FA914F8-7478-FF20-1E73-CCECD0BDE30B}"/>
              </a:ext>
            </a:extLst>
          </p:cNvPr>
          <p:cNvSpPr txBox="1"/>
          <p:nvPr/>
        </p:nvSpPr>
        <p:spPr>
          <a:xfrm>
            <a:off x="7053196" y="504930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形 7" descr="智慧型手機 外框">
            <a:extLst>
              <a:ext uri="{FF2B5EF4-FFF2-40B4-BE49-F238E27FC236}">
                <a16:creationId xmlns:a16="http://schemas.microsoft.com/office/drawing/2014/main" id="{C4AC4FB8-0624-7F7F-71D1-5F674333F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7720" y="3476738"/>
            <a:ext cx="1869440" cy="1869440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0C589D9-A436-B4D5-F74C-C55F47115019}"/>
              </a:ext>
            </a:extLst>
          </p:cNvPr>
          <p:cNvCxnSpPr/>
          <p:nvPr/>
        </p:nvCxnSpPr>
        <p:spPr>
          <a:xfrm>
            <a:off x="6217920" y="1611957"/>
            <a:ext cx="0" cy="4378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78CD605-B7F3-07B6-8BE2-49EA6CEDBCD4}"/>
              </a:ext>
            </a:extLst>
          </p:cNvPr>
          <p:cNvCxnSpPr>
            <a:cxnSpLocks/>
          </p:cNvCxnSpPr>
          <p:nvPr/>
        </p:nvCxnSpPr>
        <p:spPr>
          <a:xfrm>
            <a:off x="8300720" y="3920376"/>
            <a:ext cx="154432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C71D55F-549A-5EED-FD98-16FEE1A02B82}"/>
              </a:ext>
            </a:extLst>
          </p:cNvPr>
          <p:cNvCxnSpPr/>
          <p:nvPr/>
        </p:nvCxnSpPr>
        <p:spPr>
          <a:xfrm>
            <a:off x="8321040" y="4898076"/>
            <a:ext cx="152400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58F571-B4ED-76A8-394A-0D64DF72B47D}"/>
              </a:ext>
            </a:extLst>
          </p:cNvPr>
          <p:cNvSpPr txBox="1"/>
          <p:nvPr/>
        </p:nvSpPr>
        <p:spPr>
          <a:xfrm>
            <a:off x="8650472" y="3411618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RTT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19BBFB-EF74-B04F-7115-36DD17A50D09}"/>
              </a:ext>
            </a:extLst>
          </p:cNvPr>
          <p:cNvSpPr txBox="1"/>
          <p:nvPr/>
        </p:nvSpPr>
        <p:spPr>
          <a:xfrm>
            <a:off x="8268854" y="4942626"/>
            <a:ext cx="162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1BCDA55-DA18-BB68-13D8-1F169F62D92E}"/>
              </a:ext>
            </a:extLst>
          </p:cNvPr>
          <p:cNvGrpSpPr/>
          <p:nvPr/>
        </p:nvGrpSpPr>
        <p:grpSpPr>
          <a:xfrm>
            <a:off x="681081" y="2801431"/>
            <a:ext cx="590305" cy="3011829"/>
            <a:chOff x="667214" y="2324100"/>
            <a:chExt cx="590305" cy="30118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3112CC3-6055-ECA4-9C5F-6EE2F7D03EEE}"/>
                </a:ext>
              </a:extLst>
            </p:cNvPr>
            <p:cNvSpPr/>
            <p:nvPr/>
          </p:nvSpPr>
          <p:spPr>
            <a:xfrm>
              <a:off x="667214" y="2324100"/>
              <a:ext cx="590305" cy="30118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009CCED-36DD-BDC8-6891-1902805CD49C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351788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04CB8EC-C573-C814-20E7-ED50F593FA8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5916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E3699AB-43F6-B0B2-3174-57C16E82FBC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83172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FA3A09B-E723-6D0F-E242-84807BB84C9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04508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906062A0-3497-DC4B-BB30-45811E3893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2813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EA4635D-802C-C418-D814-CD734C8EDE45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5060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9115108-9615-D0BE-9BAE-F632C883A80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727198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E3B49C65-6843-5740-9357-C135EACF6E6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9671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37F3B8B-6450-8F7E-7B15-AD2C53728F4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20713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105EC69-E443-9899-995F-109848460A99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4204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5E1D2E00-093F-E265-33A0-36CA642B9DD8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65671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E2B1901-8042-4E5B-DB12-41D4C1E4A23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8815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36BAD2B-4189-058C-6899-AAB33487F8F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508343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02EC9E78-7C10-82AF-DAE3-F6A0BAF197C4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530822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B82FA43C-08D3-55CC-7F3D-DBEB47ADC8CB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234506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B2EACE4-F350-0423-2436-7A0448B0BBC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258509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0930224-8DBF-857A-9718-A665AD719F0B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2820441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2C4A52F5-39F8-DC1E-CEE4-244F5609D471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3060471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D7F4752-8127-775C-C15F-B844B1839262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326606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ED36373-4B9B-C1D3-43F6-1A3E1FB92A50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350609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6BFD7F4A-AADC-FD5C-9CF6-C998F12E6BC3}"/>
                </a:ext>
              </a:extLst>
            </p:cNvPr>
            <p:cNvCxnSpPr>
              <a:cxnSpLocks/>
            </p:cNvCxnSpPr>
            <p:nvPr/>
          </p:nvCxnSpPr>
          <p:spPr>
            <a:xfrm>
              <a:off x="780454" y="372047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9F346296-0DDF-77E9-4BC9-525E7FBF5F15}"/>
                </a:ext>
              </a:extLst>
            </p:cNvPr>
            <p:cNvCxnSpPr>
              <a:cxnSpLocks/>
            </p:cNvCxnSpPr>
            <p:nvPr/>
          </p:nvCxnSpPr>
          <p:spPr>
            <a:xfrm>
              <a:off x="1123354" y="396050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A2CA1946-3B5B-0931-298B-4E392863B9BD}"/>
                </a:ext>
              </a:extLst>
            </p:cNvPr>
            <p:cNvCxnSpPr>
              <a:cxnSpLocks/>
            </p:cNvCxnSpPr>
            <p:nvPr/>
          </p:nvCxnSpPr>
          <p:spPr>
            <a:xfrm>
              <a:off x="778764" y="4187067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672902CD-4060-2186-2825-F527A0F2E751}"/>
                </a:ext>
              </a:extLst>
            </p:cNvPr>
            <p:cNvCxnSpPr>
              <a:cxnSpLocks/>
            </p:cNvCxnSpPr>
            <p:nvPr/>
          </p:nvCxnSpPr>
          <p:spPr>
            <a:xfrm>
              <a:off x="1121664" y="4427097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1AAF92B6-F06F-2ABA-FC91-E6B921DED932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464147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2BA5A398-550C-3719-9D99-C4613AD4C281}"/>
                </a:ext>
              </a:extLst>
            </p:cNvPr>
            <p:cNvCxnSpPr>
              <a:cxnSpLocks/>
            </p:cNvCxnSpPr>
            <p:nvPr/>
          </p:nvCxnSpPr>
          <p:spPr>
            <a:xfrm>
              <a:off x="1121664" y="485483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BFC4DB93-77CA-DB84-C8C5-813971DC4A03}"/>
                </a:ext>
              </a:extLst>
            </p:cNvPr>
            <p:cNvCxnSpPr>
              <a:cxnSpLocks/>
            </p:cNvCxnSpPr>
            <p:nvPr/>
          </p:nvCxnSpPr>
          <p:spPr>
            <a:xfrm>
              <a:off x="778764" y="508343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圖形 55" descr="男人 外框">
            <a:extLst>
              <a:ext uri="{FF2B5EF4-FFF2-40B4-BE49-F238E27FC236}">
                <a16:creationId xmlns:a16="http://schemas.microsoft.com/office/drawing/2014/main" id="{6994A5A9-EAA5-4341-F50D-D3EEBA8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0277" y="4282489"/>
            <a:ext cx="1530771" cy="1530771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6D2AC40-C729-FC0B-8287-4B5B00E2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56" y="3642451"/>
            <a:ext cx="1300175" cy="1300175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65D09AB5-27B9-7DA0-DBE5-1A9D3D0850B3}"/>
              </a:ext>
            </a:extLst>
          </p:cNvPr>
          <p:cNvSpPr txBox="1"/>
          <p:nvPr/>
        </p:nvSpPr>
        <p:spPr>
          <a:xfrm>
            <a:off x="4441443" y="504930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9" name="手繪多邊形: 圖案 198">
            <a:extLst>
              <a:ext uri="{FF2B5EF4-FFF2-40B4-BE49-F238E27FC236}">
                <a16:creationId xmlns:a16="http://schemas.microsoft.com/office/drawing/2014/main" id="{37541455-EA9B-41AF-D614-7AB1D638A0E8}"/>
              </a:ext>
            </a:extLst>
          </p:cNvPr>
          <p:cNvSpPr/>
          <p:nvPr/>
        </p:nvSpPr>
        <p:spPr>
          <a:xfrm>
            <a:off x="1369429" y="2944827"/>
            <a:ext cx="3133991" cy="1691829"/>
          </a:xfrm>
          <a:custGeom>
            <a:avLst/>
            <a:gdLst>
              <a:gd name="connsiteX0" fmla="*/ 3133991 w 3133991"/>
              <a:gd name="connsiteY0" fmla="*/ 678369 h 1691829"/>
              <a:gd name="connsiteX1" fmla="*/ 2211971 w 3133991"/>
              <a:gd name="connsiteY1" fmla="*/ 189 h 1691829"/>
              <a:gd name="connsiteX2" fmla="*/ 17411 w 3133991"/>
              <a:gd name="connsiteY2" fmla="*/ 617409 h 1691829"/>
              <a:gd name="connsiteX3" fmla="*/ 1274711 w 3133991"/>
              <a:gd name="connsiteY3" fmla="*/ 1364169 h 1691829"/>
              <a:gd name="connsiteX4" fmla="*/ 2897771 w 3133991"/>
              <a:gd name="connsiteY4" fmla="*/ 1691829 h 16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3991" h="1691829">
                <a:moveTo>
                  <a:pt x="3133991" y="678369"/>
                </a:moveTo>
                <a:cubicBezTo>
                  <a:pt x="2932696" y="344359"/>
                  <a:pt x="2731401" y="10349"/>
                  <a:pt x="2211971" y="189"/>
                </a:cubicBezTo>
                <a:cubicBezTo>
                  <a:pt x="1692541" y="-9971"/>
                  <a:pt x="173621" y="390079"/>
                  <a:pt x="17411" y="617409"/>
                </a:cubicBezTo>
                <a:cubicBezTo>
                  <a:pt x="-138799" y="844739"/>
                  <a:pt x="794651" y="1185099"/>
                  <a:pt x="1274711" y="1364169"/>
                </a:cubicBezTo>
                <a:cubicBezTo>
                  <a:pt x="1754771" y="1543239"/>
                  <a:pt x="2326271" y="1617534"/>
                  <a:pt x="2897771" y="1691829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手繪多邊形: 圖案 199">
            <a:extLst>
              <a:ext uri="{FF2B5EF4-FFF2-40B4-BE49-F238E27FC236}">
                <a16:creationId xmlns:a16="http://schemas.microsoft.com/office/drawing/2014/main" id="{606DA181-B2A2-7216-C3F6-FE9843636B2A}"/>
              </a:ext>
            </a:extLst>
          </p:cNvPr>
          <p:cNvSpPr/>
          <p:nvPr/>
        </p:nvSpPr>
        <p:spPr>
          <a:xfrm>
            <a:off x="2511832" y="4430916"/>
            <a:ext cx="1831568" cy="632460"/>
          </a:xfrm>
          <a:custGeom>
            <a:avLst/>
            <a:gdLst>
              <a:gd name="connsiteX0" fmla="*/ 1831568 w 1831568"/>
              <a:gd name="connsiteY0" fmla="*/ 0 h 632460"/>
              <a:gd name="connsiteX1" fmla="*/ 216128 w 1831568"/>
              <a:gd name="connsiteY1" fmla="*/ 106680 h 632460"/>
              <a:gd name="connsiteX2" fmla="*/ 185648 w 1831568"/>
              <a:gd name="connsiteY2" fmla="*/ 533400 h 632460"/>
              <a:gd name="connsiteX3" fmla="*/ 1778228 w 1831568"/>
              <a:gd name="connsiteY3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1568" h="632460">
                <a:moveTo>
                  <a:pt x="1831568" y="0"/>
                </a:moveTo>
                <a:cubicBezTo>
                  <a:pt x="1161008" y="8890"/>
                  <a:pt x="490448" y="17780"/>
                  <a:pt x="216128" y="106680"/>
                </a:cubicBezTo>
                <a:cubicBezTo>
                  <a:pt x="-58192" y="195580"/>
                  <a:pt x="-74702" y="445770"/>
                  <a:pt x="185648" y="533400"/>
                </a:cubicBezTo>
                <a:cubicBezTo>
                  <a:pt x="445998" y="621030"/>
                  <a:pt x="1112113" y="626745"/>
                  <a:pt x="1778228" y="63246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: 圓角 200">
            <a:extLst>
              <a:ext uri="{FF2B5EF4-FFF2-40B4-BE49-F238E27FC236}">
                <a16:creationId xmlns:a16="http://schemas.microsoft.com/office/drawing/2014/main" id="{0F81E427-7E12-82AD-9D3A-10A2714CEE5F}"/>
              </a:ext>
            </a:extLst>
          </p:cNvPr>
          <p:cNvSpPr/>
          <p:nvPr/>
        </p:nvSpPr>
        <p:spPr>
          <a:xfrm>
            <a:off x="2754595" y="151182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7A3242EF-F000-6545-69EF-6DCC2BD9AF55}"/>
              </a:ext>
            </a:extLst>
          </p:cNvPr>
          <p:cNvSpPr/>
          <p:nvPr/>
        </p:nvSpPr>
        <p:spPr>
          <a:xfrm>
            <a:off x="8413175" y="151182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216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B9D5B08-E7F2-55F5-D87A-8BC11449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2F4A3526-233B-4B56-44E0-F0E762A9B1F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A07402D-90D2-826A-AF27-47AECAFC535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fusion of RSSI and FTM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5E7A64-1030-F23A-A1AF-C63268808E8D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6488F4-371B-E723-2D10-07EA773F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37" y="2276143"/>
            <a:ext cx="1300175" cy="13001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33C96-563C-DFEC-2912-7E8FC926E966}"/>
              </a:ext>
            </a:extLst>
          </p:cNvPr>
          <p:cNvSpPr txBox="1"/>
          <p:nvPr/>
        </p:nvSpPr>
        <p:spPr>
          <a:xfrm>
            <a:off x="1571577" y="1743593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Traditional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8DDBFC-C6FC-FB2F-2879-D9E13934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997"/>
          <a:stretch/>
        </p:blipFill>
        <p:spPr>
          <a:xfrm>
            <a:off x="8159667" y="2205258"/>
            <a:ext cx="1911881" cy="16060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318FC21-48EC-FB89-71B5-F20BA5B09A2A}"/>
              </a:ext>
            </a:extLst>
          </p:cNvPr>
          <p:cNvSpPr txBox="1"/>
          <p:nvPr/>
        </p:nvSpPr>
        <p:spPr>
          <a:xfrm>
            <a:off x="7735146" y="1743592"/>
            <a:ext cx="276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IEEE802.11mc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708749-44BA-7543-0298-257EBC754775}"/>
              </a:ext>
            </a:extLst>
          </p:cNvPr>
          <p:cNvSpPr txBox="1"/>
          <p:nvPr/>
        </p:nvSpPr>
        <p:spPr>
          <a:xfrm>
            <a:off x="1571577" y="378383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D75BBD-6FFB-4AF3-60C3-98A02C62C2BA}"/>
              </a:ext>
            </a:extLst>
          </p:cNvPr>
          <p:cNvSpPr txBox="1"/>
          <p:nvPr/>
        </p:nvSpPr>
        <p:spPr>
          <a:xfrm>
            <a:off x="7893909" y="378383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3290FEB-1CF3-47EE-FE8C-DCCF1163E7D4}"/>
              </a:ext>
            </a:extLst>
          </p:cNvPr>
          <p:cNvSpPr/>
          <p:nvPr/>
        </p:nvSpPr>
        <p:spPr>
          <a:xfrm>
            <a:off x="4957114" y="2382847"/>
            <a:ext cx="1911881" cy="10262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Fusion </a:t>
            </a:r>
          </a:p>
          <a:p>
            <a:pPr algn="ctr"/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IPS Model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形 16" descr="靶心 外框">
            <a:extLst>
              <a:ext uri="{FF2B5EF4-FFF2-40B4-BE49-F238E27FC236}">
                <a16:creationId xmlns:a16="http://schemas.microsoft.com/office/drawing/2014/main" id="{F3D5A029-8F39-C086-F80E-6A86C49A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8407" y="4453021"/>
            <a:ext cx="914400" cy="914400"/>
          </a:xfrm>
          <a:prstGeom prst="rect">
            <a:avLst/>
          </a:prstGeom>
        </p:spPr>
      </p:pic>
      <p:pic>
        <p:nvPicPr>
          <p:cNvPr id="19" name="圖形 18" descr="美元 外框">
            <a:extLst>
              <a:ext uri="{FF2B5EF4-FFF2-40B4-BE49-F238E27FC236}">
                <a16:creationId xmlns:a16="http://schemas.microsoft.com/office/drawing/2014/main" id="{2A85DE9D-EA15-8BFF-AAC1-5C9174694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8024" y="4453021"/>
            <a:ext cx="914400" cy="914400"/>
          </a:xfrm>
          <a:prstGeom prst="rect">
            <a:avLst/>
          </a:prstGeom>
        </p:spPr>
      </p:pic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C6BA84B2-63F8-225D-C4B9-ED597C4CF369}"/>
              </a:ext>
            </a:extLst>
          </p:cNvPr>
          <p:cNvSpPr/>
          <p:nvPr/>
        </p:nvSpPr>
        <p:spPr>
          <a:xfrm>
            <a:off x="5807647" y="3553004"/>
            <a:ext cx="210814" cy="4616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6455A9-E7EB-150B-D184-1367B2A65083}"/>
              </a:ext>
            </a:extLst>
          </p:cNvPr>
          <p:cNvSpPr/>
          <p:nvPr/>
        </p:nvSpPr>
        <p:spPr>
          <a:xfrm>
            <a:off x="4498177" y="4245502"/>
            <a:ext cx="2829757" cy="125607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Cost-Effective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✔️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Accurate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✔️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396B42B-A461-3B6E-E654-643CFD4FE8CA}"/>
              </a:ext>
            </a:extLst>
          </p:cNvPr>
          <p:cNvSpPr txBox="1"/>
          <p:nvPr/>
        </p:nvSpPr>
        <p:spPr>
          <a:xfrm>
            <a:off x="4857423" y="1951236"/>
            <a:ext cx="204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7892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endParaRPr lang="zh-TW" altLang="en-US" sz="2000" b="1" dirty="0">
              <a:solidFill>
                <a:srgbClr val="7892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365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36B087D-5AB6-2A8B-B56E-C0768881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E3E739CD-0D2A-F930-798A-58FEAD9D485E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E6571A2-6E99-546E-7C02-C3F80745450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Mitigating Time Decay via Model Fine-Tuning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9B9C73B-4B71-14FF-130F-E52ED2F95C33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F08903-59F5-D0C4-45F6-5B32D79160D6}"/>
              </a:ext>
            </a:extLst>
          </p:cNvPr>
          <p:cNvSpPr txBox="1"/>
          <p:nvPr/>
        </p:nvSpPr>
        <p:spPr>
          <a:xfrm>
            <a:off x="1297709" y="1063106"/>
            <a:ext cx="959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strategy to fine-tune hybrid RSSI-FTM localization models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mitigate performance degradation over time. </a:t>
            </a:r>
          </a:p>
        </p:txBody>
      </p:sp>
      <p:pic>
        <p:nvPicPr>
          <p:cNvPr id="6" name="圖形 5" descr="對數圖表 外框">
            <a:extLst>
              <a:ext uri="{FF2B5EF4-FFF2-40B4-BE49-F238E27FC236}">
                <a16:creationId xmlns:a16="http://schemas.microsoft.com/office/drawing/2014/main" id="{366BFA93-2FF1-21CB-A472-37C5B0E67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966" y="1910852"/>
            <a:ext cx="3880414" cy="3880414"/>
          </a:xfrm>
          <a:prstGeom prst="rect">
            <a:avLst/>
          </a:prstGeom>
        </p:spPr>
      </p:pic>
      <p:pic>
        <p:nvPicPr>
          <p:cNvPr id="8" name="圖形 7" descr="一群男人 以實心填滿">
            <a:extLst>
              <a:ext uri="{FF2B5EF4-FFF2-40B4-BE49-F238E27FC236}">
                <a16:creationId xmlns:a16="http://schemas.microsoft.com/office/drawing/2014/main" id="{37753B56-47E3-2309-5A61-893F8EE0C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963" y="2367744"/>
            <a:ext cx="1415005" cy="1415005"/>
          </a:xfrm>
          <a:prstGeom prst="rect">
            <a:avLst/>
          </a:prstGeom>
        </p:spPr>
      </p:pic>
      <p:pic>
        <p:nvPicPr>
          <p:cNvPr id="10" name="圖形 9" descr="時鐘 外框">
            <a:extLst>
              <a:ext uri="{FF2B5EF4-FFF2-40B4-BE49-F238E27FC236}">
                <a16:creationId xmlns:a16="http://schemas.microsoft.com/office/drawing/2014/main" id="{B83CBF12-45E4-FC4F-56C4-C13CEA482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3962" y="4013621"/>
            <a:ext cx="1415005" cy="141500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77069A-6134-E157-4586-3E855E7AD724}"/>
              </a:ext>
            </a:extLst>
          </p:cNvPr>
          <p:cNvSpPr txBox="1"/>
          <p:nvPr/>
        </p:nvSpPr>
        <p:spPr>
          <a:xfrm>
            <a:off x="1843175" y="5560433"/>
            <a:ext cx="20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DFF410-A92B-A03D-56C7-4E7D1C5C3FB0}"/>
              </a:ext>
            </a:extLst>
          </p:cNvPr>
          <p:cNvSpPr txBox="1"/>
          <p:nvPr/>
        </p:nvSpPr>
        <p:spPr>
          <a:xfrm>
            <a:off x="8464466" y="5560434"/>
            <a:ext cx="20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33D818-9241-6574-EE77-BBA29D13E9B3}"/>
              </a:ext>
            </a:extLst>
          </p:cNvPr>
          <p:cNvSpPr/>
          <p:nvPr/>
        </p:nvSpPr>
        <p:spPr>
          <a:xfrm>
            <a:off x="5376049" y="2802330"/>
            <a:ext cx="2141317" cy="743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Decrease</a:t>
            </a:r>
            <a:endParaRPr lang="zh-TW" altLang="en-US" sz="24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2B0AF1-212B-CC03-26B9-61567D7DA117}"/>
              </a:ext>
            </a:extLst>
          </p:cNvPr>
          <p:cNvSpPr/>
          <p:nvPr/>
        </p:nvSpPr>
        <p:spPr>
          <a:xfrm>
            <a:off x="5376050" y="4220225"/>
            <a:ext cx="2141317" cy="743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</a:t>
            </a:r>
            <a:endParaRPr lang="zh-TW" altLang="en-US" sz="24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AC18B78-C5A1-05EA-D818-D1FFFABF00D8}"/>
              </a:ext>
            </a:extLst>
          </p:cNvPr>
          <p:cNvSpPr/>
          <p:nvPr/>
        </p:nvSpPr>
        <p:spPr>
          <a:xfrm>
            <a:off x="4485775" y="4502553"/>
            <a:ext cx="609210" cy="2069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C54CDAED-3EAD-6FA4-5993-A8DC54B428AD}"/>
              </a:ext>
            </a:extLst>
          </p:cNvPr>
          <p:cNvSpPr/>
          <p:nvPr/>
        </p:nvSpPr>
        <p:spPr>
          <a:xfrm flipH="1">
            <a:off x="7836059" y="3070668"/>
            <a:ext cx="609210" cy="2069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185326"/>
      </p:ext>
    </p:extLst>
  </p:cSld>
  <p:clrMapOvr>
    <a:masterClrMapping/>
  </p:clrMapOvr>
</p:sld>
</file>

<file path=ppt/theme/theme1.xml><?xml version="1.0" encoding="utf-8"?>
<a:theme xmlns:a="http://schemas.openxmlformats.org/drawingml/2006/main" name="Regular Management Meeting by Slidesgo">
  <a:themeElements>
    <a:clrScheme name="Simple Light">
      <a:dk1>
        <a:srgbClr val="000000"/>
      </a:dk1>
      <a:lt1>
        <a:srgbClr val="F4F4F9"/>
      </a:lt1>
      <a:dk2>
        <a:srgbClr val="2F4550"/>
      </a:dk2>
      <a:lt2>
        <a:srgbClr val="586F7C"/>
      </a:lt2>
      <a:accent1>
        <a:srgbClr val="B8DB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24770</TotalTime>
  <Words>6398</Words>
  <Application>Microsoft Office PowerPoint</Application>
  <PresentationFormat>寬螢幕</PresentationFormat>
  <Paragraphs>770</Paragraphs>
  <Slides>49</Slides>
  <Notes>49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1" baseType="lpstr">
      <vt:lpstr>Anaheim</vt:lpstr>
      <vt:lpstr>Arial (本文)</vt:lpstr>
      <vt:lpstr>Gilda Display</vt:lpstr>
      <vt:lpstr>Playfair Display Medium</vt:lpstr>
      <vt:lpstr>微軟正黑體</vt:lpstr>
      <vt:lpstr>Aptos</vt:lpstr>
      <vt:lpstr>Arial</vt:lpstr>
      <vt:lpstr>Cambria Math</vt:lpstr>
      <vt:lpstr>DM Sans</vt:lpstr>
      <vt:lpstr>Nunito Light</vt:lpstr>
      <vt:lpstr>PT Sans</vt:lpstr>
      <vt:lpstr>Regular Management Meeting by Slidesgo</vt:lpstr>
      <vt:lpstr>06.03 Meeting </vt:lpstr>
      <vt:lpstr>Improving Indoor Positioning by Fusing FTM and RSSI Data: A Cost-Effective Approach Using a Minimal Number of IEEE 802.11mc APs</vt:lpstr>
      <vt:lpstr>Outline</vt:lpstr>
      <vt:lpstr>Introduction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IEEE 802.11mc  Fine Time Measurement</vt:lpstr>
      <vt:lpstr>PowerPoint 簡報</vt:lpstr>
      <vt:lpstr>PowerPoint 簡報</vt:lpstr>
      <vt:lpstr>PowerPoint 簡報</vt:lpstr>
      <vt:lpstr>PowerPoint 簡報</vt:lpstr>
      <vt:lpstr>System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Experiment Setup</vt:lpstr>
      <vt:lpstr>PowerPoint 簡報</vt:lpstr>
      <vt:lpstr>PowerPoint 簡報</vt:lpstr>
      <vt:lpstr>PowerPoint 簡報</vt:lpstr>
      <vt:lpstr>PowerPoint 簡報</vt:lpstr>
      <vt:lpstr>Performance Evaluation and Result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吳定洋 WU TING YANG</dc:creator>
  <cp:lastModifiedBy>吳定洋 WU TING YANG</cp:lastModifiedBy>
  <cp:revision>782</cp:revision>
  <dcterms:created xsi:type="dcterms:W3CDTF">2024-09-23T11:19:04Z</dcterms:created>
  <dcterms:modified xsi:type="dcterms:W3CDTF">2025-05-29T13:12:27Z</dcterms:modified>
</cp:coreProperties>
</file>